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9144000"/>
  <p:notesSz cx="9942500" cy="681037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27" roundtripDataSignature="AMtx7miTsx1CZu4j/PqCOCrjZ2UhVfHK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842BF8A-24D7-444F-9923-B05D53AD5DE9}">
  <a:tblStyle styleId="{8842BF8A-24D7-444F-9923-B05D53AD5DE9}"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4308422" cy="34209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632365" y="0"/>
            <a:ext cx="4308422" cy="342096"/>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468281"/>
            <a:ext cx="4308422" cy="34209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632365" y="6468281"/>
            <a:ext cx="4308422" cy="34209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1: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 name="Google Shape;42;p1: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b3f36d2d2b_0_21: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 name="Google Shape;51;g2b3f36d2d2b_0_21:notes"/>
          <p:cNvSpPr txBox="1"/>
          <p:nvPr>
            <p:ph idx="1" type="body"/>
          </p:nvPr>
        </p:nvSpPr>
        <p:spPr>
          <a:xfrm>
            <a:off x="994252" y="3277494"/>
            <a:ext cx="7953900" cy="2681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Protokollanten suchen, Abstimmung über geänderte Tagesordnung weil sich das thema Fundraising und STiftung für den Vorstand als wichtiges zukünftiges und nachhaltiges Thema herauskristallisiert hat, Wahlhelfer suchen, Anzahl der ord. Mitglieder und der Fördermitglieder und laut anwesenheitsliste Anzahl für Protokoll festhalten</a:t>
            </a:r>
            <a:endParaRPr/>
          </a:p>
        </p:txBody>
      </p:sp>
      <p:sp>
        <p:nvSpPr>
          <p:cNvPr id="52" name="Google Shape;52;g2b3f36d2d2b_0_21:notes"/>
          <p:cNvSpPr txBox="1"/>
          <p:nvPr>
            <p:ph idx="12" type="sldNum"/>
          </p:nvPr>
        </p:nvSpPr>
        <p:spPr>
          <a:xfrm>
            <a:off x="5632365" y="6468281"/>
            <a:ext cx="4308300" cy="3420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2: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2400"/>
              </a:spcBef>
              <a:spcAft>
                <a:spcPts val="0"/>
              </a:spcAft>
              <a:buClr>
                <a:schemeClr val="dk1"/>
              </a:buClr>
              <a:buSzPts val="1100"/>
              <a:buFont typeface="Arial"/>
              <a:buNone/>
            </a:pPr>
            <a:r>
              <a:rPr b="1" lang="de-DE" sz="2300">
                <a:latin typeface="Arial"/>
                <a:ea typeface="Arial"/>
                <a:cs typeface="Arial"/>
                <a:sym typeface="Arial"/>
              </a:rPr>
              <a:t>HEi – Jahresbericht 2024 </a:t>
            </a:r>
            <a:r>
              <a:rPr b="1" lang="de-DE" sz="1700">
                <a:latin typeface="Arial"/>
                <a:ea typeface="Arial"/>
                <a:cs typeface="Arial"/>
                <a:sym typeface="Arial"/>
              </a:rPr>
              <a:t>1. Einleitung</a:t>
            </a:r>
            <a:endParaRPr b="1" sz="17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de-DE">
                <a:latin typeface="Arial"/>
                <a:ea typeface="Arial"/>
                <a:cs typeface="Arial"/>
                <a:sym typeface="Arial"/>
              </a:rPr>
              <a:t>Erstmals seit 2020 konnten wir im Verlauf des Jahres 2024 wieder einen stabilen, ruhigen und hoffnungsvollen Betriebsverlauf erleben. Nach mehreren Jahren mit Personalengpässen, Finanzierungslücken und organisatorischen Herausforderungen gelang es uns 2024, den Betrieb zu beruhigen, neu zu strukturieren und strategisch zu stabilisieren.</a:t>
            </a:r>
            <a:endParaRPr>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de-DE">
                <a:latin typeface="Arial"/>
                <a:ea typeface="Arial"/>
                <a:cs typeface="Arial"/>
                <a:sym typeface="Arial"/>
              </a:rPr>
              <a:t>Der Fokus lag dabei auf drei zentralen Bereichen:</a:t>
            </a:r>
            <a:endParaRPr>
              <a:latin typeface="Arial"/>
              <a:ea typeface="Arial"/>
              <a:cs typeface="Arial"/>
              <a:sym typeface="Arial"/>
            </a:endParaRPr>
          </a:p>
          <a:p>
            <a:pPr indent="0" lvl="0" marL="457200" rtl="0" algn="l">
              <a:lnSpc>
                <a:spcPct val="115000"/>
              </a:lnSpc>
              <a:spcBef>
                <a:spcPts val="1200"/>
              </a:spcBef>
              <a:spcAft>
                <a:spcPts val="0"/>
              </a:spcAft>
              <a:buSzPts val="1400"/>
              <a:buNone/>
            </a:pPr>
            <a:r>
              <a:rPr lang="de-DE">
                <a:latin typeface="Arial"/>
                <a:ea typeface="Arial"/>
                <a:cs typeface="Arial"/>
                <a:sym typeface="Arial"/>
              </a:rPr>
              <a:t>Finanzielle Konsolidierung</a:t>
            </a:r>
            <a:br>
              <a:rPr lang="de-DE">
                <a:latin typeface="Arial"/>
                <a:ea typeface="Arial"/>
                <a:cs typeface="Arial"/>
                <a:sym typeface="Arial"/>
              </a:rPr>
            </a:br>
            <a:r>
              <a:rPr lang="de-DE">
                <a:latin typeface="Arial"/>
                <a:ea typeface="Arial"/>
                <a:cs typeface="Arial"/>
                <a:sym typeface="Arial"/>
              </a:rPr>
              <a:t>Personelle Stabilisierung</a:t>
            </a:r>
            <a:br>
              <a:rPr lang="de-DE">
                <a:latin typeface="Arial"/>
                <a:ea typeface="Arial"/>
                <a:cs typeface="Arial"/>
                <a:sym typeface="Arial"/>
              </a:rPr>
            </a:br>
            <a:r>
              <a:rPr lang="de-DE">
                <a:latin typeface="Arial"/>
                <a:ea typeface="Arial"/>
                <a:cs typeface="Arial"/>
                <a:sym typeface="Arial"/>
              </a:rPr>
              <a:t>Weiterentwicklung der Kursangebote und Werkstätten</a:t>
            </a:r>
            <a:endParaRPr>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59" name="Google Shape;59;p2: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3: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Es zeigt uns, dass die Idee des Hauses nach wie vor gefragt ist. Do it yourself ist auch nach fast 40 Jahren ein Wunsch vieler Menschen. Über 1500 Besuche beweisen uns, dass die Idee des Hauses zumindest in diesem Bereich weiter lebt. Es zeigt sich aber auch, dass mit dem bisherigen Angebot eine weitere Steigerung wohl nicht mehr möglich ist. In der Hoffnung dass neue Angebote, über die Benedikt berichten wird, auch neue Nutzergruppen anziehen wird. </a:t>
            </a:r>
            <a:endParaRPr/>
          </a:p>
        </p:txBody>
      </p:sp>
      <p:sp>
        <p:nvSpPr>
          <p:cNvPr id="68" name="Google Shape;68;p3: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4: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Hier noch ein Blick auf die Anzahl der Nutzungen aller Werkstätten. in 2024 wurden die Werkstätten über 1500 mal genutzt und die NutzerInnen hielten sich insgesamt über 5100 Stunden im Haus auf. Auch diese Auswertung zeigt, dass sich eine Steigerung mit den bisherigen Angeboten nicht mehr erreichen lässt. Seit 2017 sind diese Werte, bis auf Corona Zeiten, konstant.</a:t>
            </a:r>
            <a:endParaRPr/>
          </a:p>
        </p:txBody>
      </p:sp>
      <p:sp>
        <p:nvSpPr>
          <p:cNvPr id="78" name="Google Shape;78;p4: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7: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r">
              <a:lnSpc>
                <a:spcPct val="115000"/>
              </a:lnSpc>
              <a:spcBef>
                <a:spcPts val="0"/>
              </a:spcBef>
              <a:spcAft>
                <a:spcPts val="0"/>
              </a:spcAft>
              <a:buSzPts val="1400"/>
              <a:buNone/>
            </a:pPr>
            <a:r>
              <a:rPr lang="de-DE" sz="1100">
                <a:solidFill>
                  <a:srgbClr val="000000"/>
                </a:solidFill>
              </a:rPr>
              <a:t>2024</a:t>
            </a:r>
            <a:endParaRPr sz="1100">
              <a:solidFill>
                <a:srgbClr val="000000"/>
              </a:solidFill>
            </a:endParaRPr>
          </a:p>
          <a:p>
            <a:pPr indent="0" lvl="0" marL="0" rtl="0" algn="l">
              <a:lnSpc>
                <a:spcPct val="115000"/>
              </a:lnSpc>
              <a:spcBef>
                <a:spcPts val="0"/>
              </a:spcBef>
              <a:spcAft>
                <a:spcPts val="0"/>
              </a:spcAft>
              <a:buSzPts val="1400"/>
              <a:buNone/>
            </a:pPr>
            <a:r>
              <a:rPr lang="de-DE" sz="1100">
                <a:solidFill>
                  <a:srgbClr val="000000"/>
                </a:solidFill>
              </a:rPr>
              <a:t>viele Kursabsagen, bis zu 54% z. B. bei Schmuck oder Holz mit 41% Kursabsagen.</a:t>
            </a:r>
            <a:endParaRPr sz="1100">
              <a:solidFill>
                <a:srgbClr val="000000"/>
              </a:solidFill>
            </a:endParaRPr>
          </a:p>
          <a:p>
            <a:pPr indent="0" lvl="0" marL="0" rtl="0" algn="l">
              <a:lnSpc>
                <a:spcPct val="115000"/>
              </a:lnSpc>
              <a:spcBef>
                <a:spcPts val="0"/>
              </a:spcBef>
              <a:spcAft>
                <a:spcPts val="0"/>
              </a:spcAft>
              <a:buSzPts val="1400"/>
              <a:buNone/>
            </a:pPr>
            <a:r>
              <a:rPr lang="de-DE" sz="1100">
                <a:solidFill>
                  <a:srgbClr val="000000"/>
                </a:solidFill>
              </a:rPr>
              <a:t>Kurse überdenken: 54 % Schmuck, 47% Textil, 40% Papier, 36% Metall. Holz mit 41% Ausfall lag an Honorarkraft, die unzuverlässig war.</a:t>
            </a:r>
            <a:endParaRPr sz="1100">
              <a:solidFill>
                <a:srgbClr val="000000"/>
              </a:solidFill>
            </a:endParaRPr>
          </a:p>
          <a:p>
            <a:pPr indent="0" lvl="0" marL="0" rtl="0" algn="l">
              <a:lnSpc>
                <a:spcPct val="115000"/>
              </a:lnSpc>
              <a:spcBef>
                <a:spcPts val="0"/>
              </a:spcBef>
              <a:spcAft>
                <a:spcPts val="0"/>
              </a:spcAft>
              <a:buSzPts val="1400"/>
              <a:buNone/>
            </a:pPr>
            <a:r>
              <a:rPr lang="de-DE" sz="1100">
                <a:solidFill>
                  <a:srgbClr val="000000"/>
                </a:solidFill>
              </a:rPr>
              <a:t>Eventuell bei Schmuck, Textil und Papier die Werkstatt vermieten und KursleiterInnen alles selber organisieren lassen. Die leeren Räume kosten</a:t>
            </a:r>
            <a:endParaRPr sz="1100">
              <a:solidFill>
                <a:srgbClr val="000000"/>
              </a:solidFill>
            </a:endParaRPr>
          </a:p>
          <a:p>
            <a:pPr indent="0" lvl="0" marL="0" rtl="0" algn="l">
              <a:lnSpc>
                <a:spcPct val="115000"/>
              </a:lnSpc>
              <a:spcBef>
                <a:spcPts val="0"/>
              </a:spcBef>
              <a:spcAft>
                <a:spcPts val="0"/>
              </a:spcAft>
              <a:buSzPts val="1400"/>
              <a:buNone/>
            </a:pPr>
            <a:r>
              <a:rPr lang="de-DE" sz="1100">
                <a:solidFill>
                  <a:srgbClr val="000000"/>
                </a:solidFill>
              </a:rPr>
              <a:t>und nehmen uns die Möglichkeit, andere Angebote zu planen.</a:t>
            </a:r>
            <a:endParaRPr sz="1100">
              <a:solidFill>
                <a:srgbClr val="000000"/>
              </a:solidFill>
            </a:endParaRPr>
          </a:p>
          <a:p>
            <a:pPr indent="0" lvl="0" marL="0" rtl="0" algn="l">
              <a:lnSpc>
                <a:spcPct val="115000"/>
              </a:lnSpc>
              <a:spcBef>
                <a:spcPts val="0"/>
              </a:spcBef>
              <a:spcAft>
                <a:spcPts val="0"/>
              </a:spcAft>
              <a:buSzPts val="1400"/>
              <a:buNone/>
            </a:pPr>
            <a:r>
              <a:rPr lang="de-DE" sz="1100">
                <a:solidFill>
                  <a:srgbClr val="000000"/>
                </a:solidFill>
              </a:rPr>
              <a:t>Möglicherweise hat sich das Verhalten der NutzerInnen verändert und sie wollen andere Angebote. </a:t>
            </a:r>
            <a:endParaRPr sz="1100">
              <a:solidFill>
                <a:srgbClr val="000000"/>
              </a:solidFill>
            </a:endParaRPr>
          </a:p>
          <a:p>
            <a:pPr indent="0" lvl="0" marL="0" rtl="0" algn="l">
              <a:lnSpc>
                <a:spcPct val="115000"/>
              </a:lnSpc>
              <a:spcBef>
                <a:spcPts val="0"/>
              </a:spcBef>
              <a:spcAft>
                <a:spcPts val="0"/>
              </a:spcAft>
              <a:buSzPts val="1400"/>
              <a:buNone/>
            </a:pPr>
            <a:r>
              <a:t/>
            </a:r>
            <a:endParaRPr sz="1100">
              <a:solidFill>
                <a:srgbClr val="000000"/>
              </a:solidFill>
            </a:endParaRPr>
          </a:p>
          <a:p>
            <a:pPr indent="0" lvl="0" marL="0" rtl="0" algn="l">
              <a:lnSpc>
                <a:spcPct val="100000"/>
              </a:lnSpc>
              <a:spcBef>
                <a:spcPts val="0"/>
              </a:spcBef>
              <a:spcAft>
                <a:spcPts val="0"/>
              </a:spcAft>
              <a:buSzPts val="1400"/>
              <a:buNone/>
            </a:pPr>
            <a:r>
              <a:t/>
            </a:r>
            <a:endParaRPr/>
          </a:p>
        </p:txBody>
      </p:sp>
      <p:sp>
        <p:nvSpPr>
          <p:cNvPr id="88" name="Google Shape;88;p7: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8: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ctr">
              <a:lnSpc>
                <a:spcPct val="115000"/>
              </a:lnSpc>
              <a:spcBef>
                <a:spcPts val="0"/>
              </a:spcBef>
              <a:spcAft>
                <a:spcPts val="0"/>
              </a:spcAft>
              <a:buSzPts val="1400"/>
              <a:buNone/>
            </a:pPr>
            <a:r>
              <a:t/>
            </a:r>
            <a:endParaRPr b="1" sz="1100">
              <a:solidFill>
                <a:srgbClr val="000000"/>
              </a:solidFill>
              <a:latin typeface="Arial"/>
              <a:ea typeface="Arial"/>
              <a:cs typeface="Arial"/>
              <a:sym typeface="Arial"/>
            </a:endParaRPr>
          </a:p>
          <a:p>
            <a:pPr indent="0" lvl="0" marL="0" rtl="0" algn="l">
              <a:lnSpc>
                <a:spcPct val="100000"/>
              </a:lnSpc>
              <a:spcBef>
                <a:spcPts val="0"/>
              </a:spcBef>
              <a:spcAft>
                <a:spcPts val="0"/>
              </a:spcAft>
              <a:buSzPts val="1400"/>
              <a:buNone/>
            </a:pPr>
            <a:r>
              <a:rPr lang="de-DE" sz="1300">
                <a:solidFill>
                  <a:srgbClr val="000000"/>
                </a:solidFill>
                <a:latin typeface="Arial"/>
                <a:ea typeface="Arial"/>
                <a:cs typeface="Arial"/>
                <a:sym typeface="Arial"/>
              </a:rPr>
              <a:t>Schulprojekte gesamt  27</a:t>
            </a:r>
            <a:endParaRPr sz="1300">
              <a:solidFill>
                <a:srgbClr val="000000"/>
              </a:solidFill>
              <a:latin typeface="Arial"/>
              <a:ea typeface="Arial"/>
              <a:cs typeface="Arial"/>
              <a:sym typeface="Arial"/>
            </a:endParaRPr>
          </a:p>
          <a:p>
            <a:pPr indent="0" lvl="0" marL="0" rtl="0" algn="l">
              <a:lnSpc>
                <a:spcPct val="100000"/>
              </a:lnSpc>
              <a:spcBef>
                <a:spcPts val="0"/>
              </a:spcBef>
              <a:spcAft>
                <a:spcPts val="0"/>
              </a:spcAft>
              <a:buSzPts val="1400"/>
              <a:buNone/>
            </a:pPr>
            <a:r>
              <a:rPr lang="de-DE" sz="1300">
                <a:solidFill>
                  <a:srgbClr val="000000"/>
                </a:solidFill>
                <a:latin typeface="Arial"/>
                <a:ea typeface="Arial"/>
                <a:cs typeface="Arial"/>
                <a:sym typeface="Arial"/>
              </a:rPr>
              <a:t>Gewerke in Projekten  67, im wesentlichen die Bereiche Holz, Metall, Papier, Schmuck, Keramik und Elektronik</a:t>
            </a:r>
            <a:endParaRPr sz="1300">
              <a:solidFill>
                <a:srgbClr val="000000"/>
              </a:solidFill>
              <a:latin typeface="Arial"/>
              <a:ea typeface="Arial"/>
              <a:cs typeface="Arial"/>
              <a:sym typeface="Arial"/>
            </a:endParaRPr>
          </a:p>
          <a:p>
            <a:pPr indent="0" lvl="0" marL="0" rtl="0" algn="l">
              <a:lnSpc>
                <a:spcPct val="100000"/>
              </a:lnSpc>
              <a:spcBef>
                <a:spcPts val="0"/>
              </a:spcBef>
              <a:spcAft>
                <a:spcPts val="0"/>
              </a:spcAft>
              <a:buSzPts val="1400"/>
              <a:buNone/>
            </a:pPr>
            <a:r>
              <a:rPr lang="de-DE" sz="1300">
                <a:solidFill>
                  <a:srgbClr val="000000"/>
                </a:solidFill>
                <a:latin typeface="Arial"/>
                <a:ea typeface="Arial"/>
                <a:cs typeface="Arial"/>
                <a:sym typeface="Arial"/>
              </a:rPr>
              <a:t>Schüler*innen gesamt 404</a:t>
            </a:r>
            <a:endParaRPr sz="1300">
              <a:solidFill>
                <a:srgbClr val="000000"/>
              </a:solidFill>
              <a:latin typeface="Arial"/>
              <a:ea typeface="Arial"/>
              <a:cs typeface="Arial"/>
              <a:sym typeface="Arial"/>
            </a:endParaRPr>
          </a:p>
          <a:p>
            <a:pPr indent="0" lvl="0" marL="0" rtl="0" algn="l">
              <a:lnSpc>
                <a:spcPct val="100000"/>
              </a:lnSpc>
              <a:spcBef>
                <a:spcPts val="0"/>
              </a:spcBef>
              <a:spcAft>
                <a:spcPts val="0"/>
              </a:spcAft>
              <a:buSzPts val="1400"/>
              <a:buNone/>
            </a:pPr>
            <a:r>
              <a:rPr lang="de-DE" sz="1300">
                <a:latin typeface="Arial"/>
                <a:ea typeface="Arial"/>
                <a:cs typeface="Arial"/>
                <a:sym typeface="Arial"/>
              </a:rPr>
              <a:t>HEi bleibt </a:t>
            </a:r>
            <a:r>
              <a:rPr b="1" lang="de-DE" sz="1300">
                <a:latin typeface="Arial"/>
                <a:ea typeface="Arial"/>
                <a:cs typeface="Arial"/>
                <a:sym typeface="Arial"/>
              </a:rPr>
              <a:t>einer der relevantesten außerschulischen Lernorte</a:t>
            </a:r>
            <a:r>
              <a:rPr lang="de-DE" sz="1300">
                <a:latin typeface="Arial"/>
                <a:ea typeface="Arial"/>
                <a:cs typeface="Arial"/>
                <a:sym typeface="Arial"/>
              </a:rPr>
              <a:t> in München.</a:t>
            </a:r>
            <a:endParaRPr sz="1300">
              <a:latin typeface="Arial"/>
              <a:ea typeface="Arial"/>
              <a:cs typeface="Arial"/>
              <a:sym typeface="Arial"/>
            </a:endParaRPr>
          </a:p>
        </p:txBody>
      </p:sp>
      <p:sp>
        <p:nvSpPr>
          <p:cNvPr id="98" name="Google Shape;98;p8: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6: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aber natürlich ist die Verteilung über die verschiedenen Gewerke sehr unterschiedlich. Im Bereich Holz und Metall sind es überwiegend Männer und in den Bereichen Papier und Schmuck überwiegend Frauen, die diese Angebote nutzen.</a:t>
            </a:r>
            <a:endParaRPr/>
          </a:p>
        </p:txBody>
      </p:sp>
      <p:sp>
        <p:nvSpPr>
          <p:cNvPr id="108" name="Google Shape;108;p6: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9: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800"/>
              </a:spcBef>
              <a:spcAft>
                <a:spcPts val="0"/>
              </a:spcAft>
              <a:buClr>
                <a:schemeClr val="dk1"/>
              </a:buClr>
              <a:buSzPts val="1100"/>
              <a:buFont typeface="Arial"/>
              <a:buNone/>
            </a:pPr>
            <a:r>
              <a:rPr b="1" lang="de-DE" sz="1700">
                <a:latin typeface="Arial"/>
                <a:ea typeface="Arial"/>
                <a:cs typeface="Arial"/>
                <a:sym typeface="Arial"/>
              </a:rPr>
              <a:t>Weitere Angebote im Haus</a:t>
            </a:r>
            <a:endParaRPr b="1" sz="1700">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de-DE" sz="1100">
                <a:latin typeface="Arial"/>
                <a:ea typeface="Arial"/>
                <a:cs typeface="Arial"/>
                <a:sym typeface="Arial"/>
              </a:rPr>
              <a:t>Spieleabende</a:t>
            </a:r>
            <a:br>
              <a:rPr lang="de-DE" sz="1100">
                <a:latin typeface="Arial"/>
                <a:ea typeface="Arial"/>
                <a:cs typeface="Arial"/>
                <a:sym typeface="Arial"/>
              </a:rPr>
            </a:br>
            <a:r>
              <a:rPr lang="de-DE" sz="1100">
                <a:latin typeface="Arial"/>
                <a:ea typeface="Arial"/>
                <a:cs typeface="Arial"/>
                <a:sym typeface="Arial"/>
              </a:rPr>
              <a:t>Inklusiver Häkel- &amp; Handarbeitstreff</a:t>
            </a:r>
            <a:br>
              <a:rPr lang="de-DE" sz="1100">
                <a:latin typeface="Arial"/>
                <a:ea typeface="Arial"/>
                <a:cs typeface="Arial"/>
                <a:sym typeface="Arial"/>
              </a:rPr>
            </a:br>
            <a:r>
              <a:rPr lang="de-DE" sz="1100">
                <a:latin typeface="Arial"/>
                <a:ea typeface="Arial"/>
                <a:cs typeface="Arial"/>
                <a:sym typeface="Arial"/>
              </a:rPr>
              <a:t>DGHK Lampenbau</a:t>
            </a:r>
            <a:br>
              <a:rPr lang="de-DE" sz="1100">
                <a:latin typeface="Arial"/>
                <a:ea typeface="Arial"/>
                <a:cs typeface="Arial"/>
                <a:sym typeface="Arial"/>
              </a:rPr>
            </a:br>
            <a:r>
              <a:rPr lang="de-DE" sz="1100">
                <a:latin typeface="Arial"/>
                <a:ea typeface="Arial"/>
                <a:cs typeface="Arial"/>
                <a:sym typeface="Arial"/>
              </a:rPr>
              <a:t>Münchner Ferienpass</a:t>
            </a:r>
            <a:br>
              <a:rPr lang="de-DE" sz="1100">
                <a:latin typeface="Arial"/>
                <a:ea typeface="Arial"/>
                <a:cs typeface="Arial"/>
                <a:sym typeface="Arial"/>
              </a:rPr>
            </a:br>
            <a:r>
              <a:rPr lang="de-DE" sz="1100">
                <a:latin typeface="Arial"/>
                <a:ea typeface="Arial"/>
                <a:cs typeface="Arial"/>
                <a:sym typeface="Arial"/>
              </a:rPr>
              <a:t>Kindergeburtstage</a:t>
            </a:r>
            <a:br>
              <a:rPr lang="de-DE" sz="1100">
                <a:latin typeface="Arial"/>
                <a:ea typeface="Arial"/>
                <a:cs typeface="Arial"/>
                <a:sym typeface="Arial"/>
              </a:rPr>
            </a:br>
            <a:r>
              <a:rPr lang="de-DE" sz="1100">
                <a:latin typeface="Arial"/>
                <a:ea typeface="Arial"/>
                <a:cs typeface="Arial"/>
                <a:sym typeface="Arial"/>
              </a:rPr>
              <a:t>Führung Stiftungsfrühling</a:t>
            </a:r>
            <a:br>
              <a:rPr lang="de-DE" sz="1100">
                <a:latin typeface="Arial"/>
                <a:ea typeface="Arial"/>
                <a:cs typeface="Arial"/>
                <a:sym typeface="Arial"/>
              </a:rPr>
            </a:br>
            <a:r>
              <a:rPr lang="de-DE" sz="1100">
                <a:latin typeface="Arial"/>
                <a:ea typeface="Arial"/>
                <a:cs typeface="Arial"/>
                <a:sym typeface="Arial"/>
              </a:rPr>
              <a:t>Adventskranzbinden (Gerti Falk)</a:t>
            </a:r>
            <a:br>
              <a:rPr lang="de-DE" sz="1100">
                <a:latin typeface="Arial"/>
                <a:ea typeface="Arial"/>
                <a:cs typeface="Arial"/>
                <a:sym typeface="Arial"/>
              </a:rPr>
            </a:br>
            <a:r>
              <a:rPr lang="de-DE" sz="1100">
                <a:latin typeface="Arial"/>
                <a:ea typeface="Arial"/>
                <a:cs typeface="Arial"/>
                <a:sym typeface="Arial"/>
              </a:rPr>
              <a:t>Metallkurs der Gemeinde Beth Shalom um nur noch einige Aktivitäten im Haus zu nennen. Die Menschen die zu diesen Angeboten kommen sind nicht immer zählbar und tauchen von daher auch nicht in den Statistiken auf.</a:t>
            </a:r>
            <a:endParaRPr sz="1100">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17" name="Google Shape;117;p9: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a45eb06548_0_20:notes"/>
          <p:cNvSpPr txBox="1"/>
          <p:nvPr>
            <p:ph idx="1" type="body"/>
          </p:nvPr>
        </p:nvSpPr>
        <p:spPr>
          <a:xfrm>
            <a:off x="994252" y="3277494"/>
            <a:ext cx="7953900" cy="2681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Was alles im Hintergrund stattfand. Hier einige Aktivitäten der Teammitglieder die über den Arbeitsalltag hinausgehen.</a:t>
            </a:r>
            <a:endParaRPr/>
          </a:p>
        </p:txBody>
      </p:sp>
      <p:sp>
        <p:nvSpPr>
          <p:cNvPr id="126" name="Google Shape;126;g3a45eb06548_0_20: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a45eb06548_0_29:notes"/>
          <p:cNvSpPr txBox="1"/>
          <p:nvPr>
            <p:ph idx="1" type="body"/>
          </p:nvPr>
        </p:nvSpPr>
        <p:spPr>
          <a:xfrm>
            <a:off x="994252" y="3277494"/>
            <a:ext cx="7953900" cy="2681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Ausstellungen, Lesungen und Musik mit Lesungen unterstreichen, dass das HEi auch ein Bürgerhaus ist</a:t>
            </a:r>
            <a:endParaRPr/>
          </a:p>
        </p:txBody>
      </p:sp>
      <p:sp>
        <p:nvSpPr>
          <p:cNvPr id="136" name="Google Shape;136;g3a45eb06548_0_29: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a45eb06548_0_38:notes"/>
          <p:cNvSpPr txBox="1"/>
          <p:nvPr>
            <p:ph idx="1" type="body"/>
          </p:nvPr>
        </p:nvSpPr>
        <p:spPr>
          <a:xfrm>
            <a:off x="994252" y="3277494"/>
            <a:ext cx="7953900" cy="2681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g3a45eb06548_0_38: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Jetzt einige Informationen über die Entwicklung der Personalstunden, eine Zusammenfassung der Finanzen und die Öffentlichkeitsarbeit</a:t>
            </a:r>
            <a:endParaRPr/>
          </a:p>
        </p:txBody>
      </p:sp>
      <p:sp>
        <p:nvSpPr>
          <p:cNvPr id="156" name="Google Shape;156;p10: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sz="1100"/>
              <a:t>Wir sind von 195 (2021) auf 112 Std. runtergegangen um die Finanzierbarkeit des HEi aufrecht halten zu können. Weitere Kürzungen stehen nicht an und sind für die derzeitige Betriebsform auch nicht machbar. Die Aufgaben müssen allerdings von den restlichen Mitarbeitenden sehr eigenverantwortlich umgesetzt werden. es gibt keinen Puffer mehr bei Ausfällen. Der intensivste Personaleinsatz liegt bei der Organisation der Kurse (Kursplanung, Werbung für Kurse, Kursgebühren verwalten, KursanbieterInnen abrechnen, Werkstätten herrichten, individuelle Betreuung der KursanbieterInnen). </a:t>
            </a:r>
            <a:endParaRPr sz="1100"/>
          </a:p>
          <a:p>
            <a:pPr indent="0" lvl="0" marL="0" rtl="0" algn="l">
              <a:lnSpc>
                <a:spcPct val="100000"/>
              </a:lnSpc>
              <a:spcBef>
                <a:spcPts val="0"/>
              </a:spcBef>
              <a:spcAft>
                <a:spcPts val="0"/>
              </a:spcAft>
              <a:buSzPts val="1400"/>
              <a:buNone/>
            </a:pPr>
            <a:r>
              <a:t/>
            </a:r>
            <a:endParaRPr sz="1100"/>
          </a:p>
          <a:p>
            <a:pPr indent="0" lvl="0" marL="0" rtl="0" algn="l">
              <a:lnSpc>
                <a:spcPct val="100000"/>
              </a:lnSpc>
              <a:spcBef>
                <a:spcPts val="0"/>
              </a:spcBef>
              <a:spcAft>
                <a:spcPts val="0"/>
              </a:spcAft>
              <a:buSzPts val="1400"/>
              <a:buNone/>
            </a:pPr>
            <a:r>
              <a:t/>
            </a:r>
            <a:endParaRPr sz="1100"/>
          </a:p>
        </p:txBody>
      </p:sp>
      <p:sp>
        <p:nvSpPr>
          <p:cNvPr id="165" name="Google Shape;165;p11: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b3f36d2d2b_0_8:notes"/>
          <p:cNvSpPr txBox="1"/>
          <p:nvPr>
            <p:ph idx="1" type="body"/>
          </p:nvPr>
        </p:nvSpPr>
        <p:spPr>
          <a:xfrm>
            <a:off x="994252" y="3277494"/>
            <a:ext cx="7953900" cy="2681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Es sind über 100 Menschen unterschiedlich intensiv im HEi aktiv gewesen und sind es auch noch heute. Die Liste ist noch um viele Namen zu erweiten, vor allem der Ehrenamtlichen..</a:t>
            </a:r>
            <a:endParaRPr/>
          </a:p>
        </p:txBody>
      </p:sp>
      <p:sp>
        <p:nvSpPr>
          <p:cNvPr id="176" name="Google Shape;176;g2b3f36d2d2b_0_8: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2: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Das Thema Spenden, Fundraising und Stiftungsanträge ist der neue Dauer Schwerpunkt für die Vorstände und die Leitung. Vor allem Spenden und Stiftungsgelder in größeren Dimensionen verlangen viel Zeit und Kreativität in der Antragstellung, der Umsetzung der Projekte und der Abrechnung des Ganzen. Vor allem für größere Geldbeträge ist ein Verein als Nehmer nicht sehr attraktiv. Darum wollen wir in Form einer eigenen Stiftung auftreten, um zukünftig nicht nur Projektförderungen sondern auch dauerförderungen zu erreichen. Die Form der Treuhandstiftung erspart uns viel Personal- und Kostenaufwand und wir haben dann einen erfahrenen gemeinnützigen Partner an der Seite, das Haus des Stifters.</a:t>
            </a:r>
            <a:endParaRPr/>
          </a:p>
        </p:txBody>
      </p:sp>
      <p:sp>
        <p:nvSpPr>
          <p:cNvPr id="186" name="Google Shape;186;p12: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b3f36d2d2b_0_28:notes"/>
          <p:cNvSpPr txBox="1"/>
          <p:nvPr>
            <p:ph idx="1" type="body"/>
          </p:nvPr>
        </p:nvSpPr>
        <p:spPr>
          <a:xfrm>
            <a:off x="994252" y="3277494"/>
            <a:ext cx="7953900" cy="2681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latin typeface="Arial"/>
                <a:ea typeface="Arial"/>
                <a:cs typeface="Arial"/>
                <a:sym typeface="Arial"/>
              </a:rPr>
              <a:t>Die Seite des Steuerberaters ist allen Mitgliedern zugegangen. Hier eine Zusammenfassung. Erlös  von   15.638,16 €</a:t>
            </a:r>
            <a:endParaRPr>
              <a:latin typeface="Arial"/>
              <a:ea typeface="Arial"/>
              <a:cs typeface="Arial"/>
              <a:sym typeface="Arial"/>
            </a:endParaRPr>
          </a:p>
        </p:txBody>
      </p:sp>
      <p:sp>
        <p:nvSpPr>
          <p:cNvPr id="195" name="Google Shape;195;g2b3f36d2d2b_0_28: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5: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dieser Bereich lag 2024 etwas brach. Trotzdem konnten einige Themen in der Öffentlichkeit sichtbar gemacht werden.</a:t>
            </a:r>
            <a:endParaRPr/>
          </a:p>
        </p:txBody>
      </p:sp>
      <p:sp>
        <p:nvSpPr>
          <p:cNvPr id="204" name="Google Shape;204;p15: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0: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20: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Informationen über fundraising </a:t>
            </a:r>
            <a:endParaRPr/>
          </a:p>
        </p:txBody>
      </p:sp>
      <p:sp>
        <p:nvSpPr>
          <p:cNvPr id="214" name="Google Shape;214;p20:notes"/>
          <p:cNvSpPr txBox="1"/>
          <p:nvPr>
            <p:ph idx="12" type="sldNum"/>
          </p:nvPr>
        </p:nvSpPr>
        <p:spPr>
          <a:xfrm>
            <a:off x="5632365" y="6468281"/>
            <a:ext cx="4308422" cy="342095"/>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1:notes"/>
          <p:cNvSpPr txBox="1"/>
          <p:nvPr>
            <p:ph idx="1" type="body"/>
          </p:nvPr>
        </p:nvSpPr>
        <p:spPr>
          <a:xfrm>
            <a:off x="994252" y="3277494"/>
            <a:ext cx="7954010" cy="268158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DE"/>
              <a:t>Bericht der Revisoren und dann Aussprache . danach Entlastung, danach Bericht aktuell und abstimmung anträge</a:t>
            </a:r>
            <a:endParaRPr/>
          </a:p>
        </p:txBody>
      </p:sp>
      <p:sp>
        <p:nvSpPr>
          <p:cNvPr id="223" name="Google Shape;223;p21:notes"/>
          <p:cNvSpPr/>
          <p:nvPr>
            <p:ph idx="2" type="sldImg"/>
          </p:nvPr>
        </p:nvSpPr>
        <p:spPr>
          <a:xfrm>
            <a:off x="3438525" y="850900"/>
            <a:ext cx="3065463" cy="229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3"/>
          <p:cNvSpPr txBox="1"/>
          <p:nvPr>
            <p:ph type="title"/>
          </p:nvPr>
        </p:nvSpPr>
        <p:spPr>
          <a:xfrm>
            <a:off x="690168" y="478358"/>
            <a:ext cx="7763700" cy="10320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360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3"/>
          <p:cNvSpPr txBox="1"/>
          <p:nvPr>
            <p:ph idx="1" type="body"/>
          </p:nvPr>
        </p:nvSpPr>
        <p:spPr>
          <a:xfrm>
            <a:off x="746759" y="3002279"/>
            <a:ext cx="5857200" cy="2694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b="0" i="0">
                <a:solidFill>
                  <a:schemeClr val="dk1"/>
                </a:solidFill>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 name="Google Shape;18;p23"/>
          <p:cNvSpPr txBox="1"/>
          <p:nvPr>
            <p:ph idx="11" type="ftr"/>
          </p:nvPr>
        </p:nvSpPr>
        <p:spPr>
          <a:xfrm>
            <a:off x="690168" y="6446122"/>
            <a:ext cx="4799400" cy="1962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1200">
                <a:solidFill>
                  <a:srgbClr val="888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3"/>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3"/>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lvl1pPr indent="0" lvl="0"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21" name="Shape 21"/>
        <p:cNvGrpSpPr/>
        <p:nvPr/>
      </p:nvGrpSpPr>
      <p:grpSpPr>
        <a:xfrm>
          <a:off x="0" y="0"/>
          <a:ext cx="0" cy="0"/>
          <a:chOff x="0" y="0"/>
          <a:chExt cx="0" cy="0"/>
        </a:xfrm>
      </p:grpSpPr>
      <p:pic>
        <p:nvPicPr>
          <p:cNvPr id="22" name="Google Shape;22;p24"/>
          <p:cNvPicPr preferRelativeResize="0"/>
          <p:nvPr/>
        </p:nvPicPr>
        <p:blipFill rotWithShape="1">
          <a:blip r:embed="rId2">
            <a:alphaModFix/>
          </a:blip>
          <a:srcRect b="0" l="0" r="0" t="0"/>
          <a:stretch/>
        </p:blipFill>
        <p:spPr>
          <a:xfrm>
            <a:off x="7124700" y="219456"/>
            <a:ext cx="1743940" cy="1007364"/>
          </a:xfrm>
          <a:prstGeom prst="rect">
            <a:avLst/>
          </a:prstGeom>
          <a:noFill/>
          <a:ln>
            <a:noFill/>
          </a:ln>
        </p:spPr>
      </p:pic>
      <p:sp>
        <p:nvSpPr>
          <p:cNvPr id="23" name="Google Shape;23;p24"/>
          <p:cNvSpPr txBox="1"/>
          <p:nvPr>
            <p:ph type="title"/>
          </p:nvPr>
        </p:nvSpPr>
        <p:spPr>
          <a:xfrm>
            <a:off x="690168" y="478358"/>
            <a:ext cx="7763700" cy="10320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360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4"/>
          <p:cNvSpPr txBox="1"/>
          <p:nvPr>
            <p:ph idx="11" type="ftr"/>
          </p:nvPr>
        </p:nvSpPr>
        <p:spPr>
          <a:xfrm>
            <a:off x="690168" y="6446122"/>
            <a:ext cx="4799400" cy="1962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1200">
                <a:solidFill>
                  <a:srgbClr val="888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4"/>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4"/>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lvl1pPr indent="0" lvl="0"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7" name="Shape 27"/>
        <p:cNvGrpSpPr/>
        <p:nvPr/>
      </p:nvGrpSpPr>
      <p:grpSpPr>
        <a:xfrm>
          <a:off x="0" y="0"/>
          <a:ext cx="0" cy="0"/>
          <a:chOff x="0" y="0"/>
          <a:chExt cx="0" cy="0"/>
        </a:xfrm>
      </p:grpSpPr>
      <p:sp>
        <p:nvSpPr>
          <p:cNvPr id="28" name="Google Shape;28;p25"/>
          <p:cNvSpPr txBox="1"/>
          <p:nvPr>
            <p:ph type="ctrTitle"/>
          </p:nvPr>
        </p:nvSpPr>
        <p:spPr>
          <a:xfrm>
            <a:off x="685800" y="2125980"/>
            <a:ext cx="7772400" cy="14403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5"/>
          <p:cNvSpPr txBox="1"/>
          <p:nvPr>
            <p:ph idx="1" type="subTitle"/>
          </p:nvPr>
        </p:nvSpPr>
        <p:spPr>
          <a:xfrm>
            <a:off x="1371600" y="3840480"/>
            <a:ext cx="6400800" cy="17145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5"/>
          <p:cNvSpPr txBox="1"/>
          <p:nvPr>
            <p:ph idx="11" type="ftr"/>
          </p:nvPr>
        </p:nvSpPr>
        <p:spPr>
          <a:xfrm>
            <a:off x="690168" y="6446122"/>
            <a:ext cx="4799400" cy="1962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1200">
                <a:solidFill>
                  <a:srgbClr val="888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5"/>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5"/>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lvl1pPr indent="0" lvl="0"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3" name="Shape 33"/>
        <p:cNvGrpSpPr/>
        <p:nvPr/>
      </p:nvGrpSpPr>
      <p:grpSpPr>
        <a:xfrm>
          <a:off x="0" y="0"/>
          <a:ext cx="0" cy="0"/>
          <a:chOff x="0" y="0"/>
          <a:chExt cx="0" cy="0"/>
        </a:xfrm>
      </p:grpSpPr>
      <p:sp>
        <p:nvSpPr>
          <p:cNvPr id="34" name="Google Shape;34;p26"/>
          <p:cNvSpPr txBox="1"/>
          <p:nvPr>
            <p:ph type="title"/>
          </p:nvPr>
        </p:nvSpPr>
        <p:spPr>
          <a:xfrm>
            <a:off x="690168" y="478358"/>
            <a:ext cx="7763700" cy="10320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360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6"/>
          <p:cNvSpPr txBox="1"/>
          <p:nvPr>
            <p:ph idx="1" type="body"/>
          </p:nvPr>
        </p:nvSpPr>
        <p:spPr>
          <a:xfrm>
            <a:off x="457200" y="1577340"/>
            <a:ext cx="3977700" cy="4526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6" name="Google Shape;36;p26"/>
          <p:cNvSpPr txBox="1"/>
          <p:nvPr>
            <p:ph idx="2" type="body"/>
          </p:nvPr>
        </p:nvSpPr>
        <p:spPr>
          <a:xfrm>
            <a:off x="4709160" y="1577340"/>
            <a:ext cx="3977700" cy="4526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7" name="Google Shape;37;p26"/>
          <p:cNvSpPr txBox="1"/>
          <p:nvPr>
            <p:ph idx="11" type="ftr"/>
          </p:nvPr>
        </p:nvSpPr>
        <p:spPr>
          <a:xfrm>
            <a:off x="690168" y="6446122"/>
            <a:ext cx="4799400" cy="1962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1200">
                <a:solidFill>
                  <a:srgbClr val="888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6"/>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6"/>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lvl1pPr indent="0" lvl="0"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38100" marR="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690168" y="478358"/>
            <a:ext cx="7763700" cy="10320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2"/>
          <p:cNvSpPr txBox="1"/>
          <p:nvPr>
            <p:ph idx="1" type="body"/>
          </p:nvPr>
        </p:nvSpPr>
        <p:spPr>
          <a:xfrm>
            <a:off x="746759" y="3002279"/>
            <a:ext cx="5857200" cy="26949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12" name="Google Shape;12;p22"/>
          <p:cNvSpPr txBox="1"/>
          <p:nvPr>
            <p:ph idx="11" type="ftr"/>
          </p:nvPr>
        </p:nvSpPr>
        <p:spPr>
          <a:xfrm>
            <a:off x="690168" y="6446122"/>
            <a:ext cx="4799400" cy="1962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2"/>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2"/>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lvl1pPr indent="0" lvl="0"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38100" marR="0" rtl="0" algn="l">
              <a:lnSpc>
                <a:spcPct val="11875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de-D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transition spd="med">
    <p:fade/>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 name="Shape 43"/>
        <p:cNvGrpSpPr/>
        <p:nvPr/>
      </p:nvGrpSpPr>
      <p:grpSpPr>
        <a:xfrm>
          <a:off x="0" y="0"/>
          <a:ext cx="0" cy="0"/>
          <a:chOff x="0" y="0"/>
          <a:chExt cx="0" cy="0"/>
        </a:xfrm>
      </p:grpSpPr>
      <p:pic>
        <p:nvPicPr>
          <p:cNvPr id="44" name="Google Shape;44;p1"/>
          <p:cNvPicPr preferRelativeResize="0"/>
          <p:nvPr/>
        </p:nvPicPr>
        <p:blipFill rotWithShape="1">
          <a:blip r:embed="rId3">
            <a:alphaModFix/>
          </a:blip>
          <a:srcRect b="0" l="0" r="0" t="0"/>
          <a:stretch/>
        </p:blipFill>
        <p:spPr>
          <a:xfrm>
            <a:off x="124463" y="517525"/>
            <a:ext cx="8895073" cy="5928601"/>
          </a:xfrm>
          <a:prstGeom prst="rect">
            <a:avLst/>
          </a:prstGeom>
          <a:noFill/>
          <a:ln>
            <a:noFill/>
          </a:ln>
        </p:spPr>
      </p:pic>
      <p:sp>
        <p:nvSpPr>
          <p:cNvPr id="45" name="Google Shape;45;p1"/>
          <p:cNvSpPr txBox="1"/>
          <p:nvPr/>
        </p:nvSpPr>
        <p:spPr>
          <a:xfrm>
            <a:off x="4902325" y="752000"/>
            <a:ext cx="3572400" cy="1693200"/>
          </a:xfrm>
          <a:prstGeom prst="rect">
            <a:avLst/>
          </a:prstGeom>
          <a:solidFill>
            <a:srgbClr val="F3F3F3"/>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46" name="Google Shape;46;p1"/>
          <p:cNvSpPr txBox="1"/>
          <p:nvPr/>
        </p:nvSpPr>
        <p:spPr>
          <a:xfrm>
            <a:off x="124475" y="5723050"/>
            <a:ext cx="4209300" cy="6600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400"/>
              <a:buFont typeface="Arial"/>
              <a:buNone/>
            </a:pPr>
            <a:r>
              <a:rPr b="1" i="0" lang="de-DE" sz="1400" u="none" cap="none" strike="noStrike">
                <a:solidFill>
                  <a:schemeClr val="lt1"/>
                </a:solidFill>
                <a:latin typeface="Calibri"/>
                <a:ea typeface="Calibri"/>
                <a:cs typeface="Calibri"/>
                <a:sym typeface="Calibri"/>
              </a:rPr>
              <a:t>Verein zur Förderung von Eigenarbeit e.V.</a:t>
            </a:r>
            <a:endParaRPr b="0" i="0" sz="1400" u="none" cap="none" strike="noStrike">
              <a:solidFill>
                <a:schemeClr val="lt1"/>
              </a:solidFill>
              <a:latin typeface="Calibri"/>
              <a:ea typeface="Calibri"/>
              <a:cs typeface="Calibri"/>
              <a:sym typeface="Calibri"/>
            </a:endParaRPr>
          </a:p>
          <a:p>
            <a:pPr indent="0" lvl="0" marL="12700" marR="0" rtl="0" algn="l">
              <a:lnSpc>
                <a:spcPct val="100000"/>
              </a:lnSpc>
              <a:spcBef>
                <a:spcPts val="5"/>
              </a:spcBef>
              <a:spcAft>
                <a:spcPts val="0"/>
              </a:spcAft>
              <a:buClr>
                <a:srgbClr val="000000"/>
              </a:buClr>
              <a:buSzPts val="1400"/>
              <a:buFont typeface="Arial"/>
              <a:buNone/>
            </a:pPr>
            <a:r>
              <a:rPr b="1" i="0" lang="de-DE" sz="1400" u="none" cap="none" strike="noStrike">
                <a:solidFill>
                  <a:schemeClr val="lt1"/>
                </a:solidFill>
                <a:latin typeface="Calibri"/>
                <a:ea typeface="Calibri"/>
                <a:cs typeface="Calibri"/>
                <a:sym typeface="Calibri"/>
              </a:rPr>
              <a:t>Bericht für die Mitgliederversammlung November2024</a:t>
            </a:r>
            <a:endParaRPr b="0" i="0" sz="1400" u="none" cap="none" strike="noStrike">
              <a:solidFill>
                <a:schemeClr val="lt1"/>
              </a:solidFill>
              <a:latin typeface="Calibri"/>
              <a:ea typeface="Calibri"/>
              <a:cs typeface="Calibri"/>
              <a:sym typeface="Calibri"/>
            </a:endParaRPr>
          </a:p>
          <a:p>
            <a:pPr indent="0" lvl="0" marL="127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47" name="Google Shape;47;p1"/>
          <p:cNvSpPr txBox="1"/>
          <p:nvPr>
            <p:ph idx="12" type="sldNum"/>
          </p:nvPr>
        </p:nvSpPr>
        <p:spPr>
          <a:xfrm>
            <a:off x="8214994" y="6446122"/>
            <a:ext cx="259800" cy="1848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Clr>
                <a:srgbClr val="000000"/>
              </a:buClr>
              <a:buSzPts val="1200"/>
              <a:buFont typeface="Arial"/>
              <a:buNone/>
            </a:pPr>
            <a:fld id="{00000000-1234-1234-1234-123412341234}" type="slidenum">
              <a:rPr lang="de-DE"/>
              <a:t>‹#›</a:t>
            </a:fld>
            <a:endParaRPr/>
          </a:p>
        </p:txBody>
      </p:sp>
      <p:sp>
        <p:nvSpPr>
          <p:cNvPr id="48" name="Google Shape;48;p1"/>
          <p:cNvSpPr txBox="1"/>
          <p:nvPr>
            <p:ph type="title"/>
          </p:nvPr>
        </p:nvSpPr>
        <p:spPr>
          <a:xfrm>
            <a:off x="5013700" y="761000"/>
            <a:ext cx="3461100" cy="1675200"/>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SzPts val="1400"/>
              <a:buNone/>
            </a:pPr>
            <a:r>
              <a:rPr b="1" lang="de-DE">
                <a:latin typeface="Arial"/>
                <a:ea typeface="Arial"/>
                <a:cs typeface="Arial"/>
                <a:sym typeface="Arial"/>
              </a:rPr>
              <a:t>Bericht für die Mitglieder</a:t>
            </a:r>
            <a:endParaRPr b="1">
              <a:latin typeface="Arial"/>
              <a:ea typeface="Arial"/>
              <a:cs typeface="Arial"/>
              <a:sym typeface="Arial"/>
            </a:endParaRPr>
          </a:p>
          <a:p>
            <a:pPr indent="0" lvl="0" marL="12700" marR="5080" rtl="0" algn="l">
              <a:lnSpc>
                <a:spcPct val="100000"/>
              </a:lnSpc>
              <a:spcBef>
                <a:spcPts val="0"/>
              </a:spcBef>
              <a:spcAft>
                <a:spcPts val="0"/>
              </a:spcAft>
              <a:buSzPts val="1400"/>
              <a:buNone/>
            </a:pPr>
            <a:r>
              <a:rPr b="1" lang="de-DE">
                <a:latin typeface="Arial"/>
                <a:ea typeface="Arial"/>
                <a:cs typeface="Arial"/>
                <a:sym typeface="Arial"/>
              </a:rPr>
              <a:t>HEi 2024</a:t>
            </a:r>
            <a:endParaRPr>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53" name="Shape 53"/>
        <p:cNvGrpSpPr/>
        <p:nvPr/>
      </p:nvGrpSpPr>
      <p:grpSpPr>
        <a:xfrm>
          <a:off x="0" y="0"/>
          <a:ext cx="0" cy="0"/>
          <a:chOff x="0" y="0"/>
          <a:chExt cx="0" cy="0"/>
        </a:xfrm>
      </p:grpSpPr>
      <p:sp>
        <p:nvSpPr>
          <p:cNvPr id="54" name="Google Shape;54;g2b3f36d2d2b_0_21"/>
          <p:cNvSpPr txBox="1"/>
          <p:nvPr>
            <p:ph type="title"/>
          </p:nvPr>
        </p:nvSpPr>
        <p:spPr>
          <a:xfrm>
            <a:off x="690175" y="478354"/>
            <a:ext cx="7763700" cy="6516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Clr>
                <a:schemeClr val="dk1"/>
              </a:buClr>
              <a:buSzPts val="1100"/>
              <a:buFont typeface="Arial"/>
              <a:buNone/>
            </a:pPr>
            <a:r>
              <a:rPr b="1" lang="de-DE" sz="1700">
                <a:latin typeface="Arial"/>
                <a:ea typeface="Arial"/>
                <a:cs typeface="Arial"/>
                <a:sym typeface="Arial"/>
              </a:rPr>
              <a:t>Tagesordnung Mitgliederversammlung November 2024</a:t>
            </a:r>
            <a:endParaRPr sz="1700">
              <a:latin typeface="Arial"/>
              <a:ea typeface="Arial"/>
              <a:cs typeface="Arial"/>
              <a:sym typeface="Arial"/>
            </a:endParaRPr>
          </a:p>
          <a:p>
            <a:pPr indent="0" lvl="0" marL="0" rtl="0" algn="l">
              <a:lnSpc>
                <a:spcPct val="100000"/>
              </a:lnSpc>
              <a:spcBef>
                <a:spcPts val="1000"/>
              </a:spcBef>
              <a:spcAft>
                <a:spcPts val="0"/>
              </a:spcAft>
              <a:buSzPts val="1400"/>
              <a:buNone/>
            </a:pPr>
            <a:r>
              <a:t/>
            </a:r>
            <a:endParaRPr b="1" sz="1700">
              <a:latin typeface="Arial"/>
              <a:ea typeface="Arial"/>
              <a:cs typeface="Arial"/>
              <a:sym typeface="Arial"/>
            </a:endParaRPr>
          </a:p>
        </p:txBody>
      </p:sp>
      <p:sp>
        <p:nvSpPr>
          <p:cNvPr id="55" name="Google Shape;55;g2b3f36d2d2b_0_21"/>
          <p:cNvSpPr txBox="1"/>
          <p:nvPr>
            <p:ph idx="1" type="body"/>
          </p:nvPr>
        </p:nvSpPr>
        <p:spPr>
          <a:xfrm>
            <a:off x="825925" y="779525"/>
            <a:ext cx="7389000" cy="6080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t/>
            </a:r>
            <a:endParaRPr sz="17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1. Wahl einer Versammlungsleitung, Feststellung der Beschlussfähigkeit und Abstimmung über geänderte Tagesordnung</a:t>
            </a:r>
            <a:endParaRPr b="1">
              <a:latin typeface="Arial"/>
              <a:ea typeface="Arial"/>
              <a:cs typeface="Arial"/>
              <a:sym typeface="Arial"/>
            </a:endParaRPr>
          </a:p>
          <a:p>
            <a:pPr indent="0" lvl="0" marL="0" rtl="0" algn="l">
              <a:lnSpc>
                <a:spcPct val="100000"/>
              </a:lnSpc>
              <a:spcBef>
                <a:spcPts val="0"/>
              </a:spcBef>
              <a:spcAft>
                <a:spcPts val="0"/>
              </a:spcAft>
              <a:buSzPts val="1400"/>
              <a:buNone/>
            </a:pPr>
            <a:r>
              <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2. Fundraising Vortrag von Prof. Dr. Patrick Roy</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3. Bericht über die Aktivitäten des Vereins</a:t>
            </a:r>
            <a:endParaRPr b="1" sz="1500">
              <a:latin typeface="Arial"/>
              <a:ea typeface="Arial"/>
              <a:cs typeface="Arial"/>
              <a:sym typeface="Arial"/>
            </a:endParaRPr>
          </a:p>
          <a:p>
            <a:pPr indent="-323850" lvl="0" marL="719999" rtl="0" algn="l">
              <a:lnSpc>
                <a:spcPct val="100000"/>
              </a:lnSpc>
              <a:spcBef>
                <a:spcPts val="0"/>
              </a:spcBef>
              <a:spcAft>
                <a:spcPts val="0"/>
              </a:spcAft>
              <a:buClr>
                <a:schemeClr val="dk1"/>
              </a:buClr>
              <a:buSzPts val="1500"/>
              <a:buFont typeface="Arial"/>
              <a:buChar char="●"/>
            </a:pPr>
            <a:r>
              <a:rPr b="1" lang="de-DE" sz="1500">
                <a:latin typeface="Arial"/>
                <a:ea typeface="Arial"/>
                <a:cs typeface="Arial"/>
                <a:sym typeface="Arial"/>
              </a:rPr>
              <a:t>Bericht Repair Cafe 2024-25, Elisabeth Redler</a:t>
            </a:r>
            <a:endParaRPr b="1" sz="1500">
              <a:latin typeface="Arial"/>
              <a:ea typeface="Arial"/>
              <a:cs typeface="Arial"/>
              <a:sym typeface="Arial"/>
            </a:endParaRPr>
          </a:p>
          <a:p>
            <a:pPr indent="-323850" lvl="0" marL="719999" rtl="0" algn="l">
              <a:lnSpc>
                <a:spcPct val="100000"/>
              </a:lnSpc>
              <a:spcBef>
                <a:spcPts val="0"/>
              </a:spcBef>
              <a:spcAft>
                <a:spcPts val="0"/>
              </a:spcAft>
              <a:buClr>
                <a:schemeClr val="dk1"/>
              </a:buClr>
              <a:buSzPts val="1500"/>
              <a:buFont typeface="Arial"/>
              <a:buChar char="●"/>
            </a:pPr>
            <a:r>
              <a:rPr b="1" lang="de-DE" sz="1500">
                <a:latin typeface="Arial"/>
                <a:ea typeface="Arial"/>
                <a:cs typeface="Arial"/>
                <a:sym typeface="Arial"/>
              </a:rPr>
              <a:t>Die Entwicklung des HEi 2024 und Geschäftsbericht 2024 des Vorstands</a:t>
            </a:r>
            <a:endParaRPr b="1" sz="1500">
              <a:latin typeface="Arial"/>
              <a:ea typeface="Arial"/>
              <a:cs typeface="Arial"/>
              <a:sym typeface="Arial"/>
            </a:endParaRPr>
          </a:p>
          <a:p>
            <a:pPr indent="0" lvl="0" marL="457200" rtl="0" algn="l">
              <a:lnSpc>
                <a:spcPct val="100000"/>
              </a:lnSpc>
              <a:spcBef>
                <a:spcPts val="0"/>
              </a:spcBef>
              <a:spcAft>
                <a:spcPts val="0"/>
              </a:spcAft>
              <a:buSzPts val="1400"/>
              <a:buNone/>
            </a:pPr>
            <a:r>
              <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4. Bericht der Revisoren für 2024</a:t>
            </a:r>
            <a:br>
              <a:rPr b="1" lang="de-DE" sz="1500">
                <a:latin typeface="Arial"/>
                <a:ea typeface="Arial"/>
                <a:cs typeface="Arial"/>
                <a:sym typeface="Arial"/>
              </a:rPr>
            </a:b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5. Aussprache</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6. Entlastung des Vorstands für das Jahr 2024</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7. Neuwahl der Vorstände</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8. Bericht über das aktuelle Jahr und Ausblick 2026</a:t>
            </a:r>
            <a:endParaRPr b="1" sz="1500">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9. Bericht des Beirates</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t/>
            </a: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10. Abstimmung und Beschlüsse über Anträge</a:t>
            </a:r>
            <a:br>
              <a:rPr b="1" lang="de-DE" sz="1500">
                <a:latin typeface="Arial"/>
                <a:ea typeface="Arial"/>
                <a:cs typeface="Arial"/>
                <a:sym typeface="Arial"/>
              </a:rPr>
            </a:br>
            <a:endParaRPr b="1" sz="1500">
              <a:latin typeface="Arial"/>
              <a:ea typeface="Arial"/>
              <a:cs typeface="Arial"/>
              <a:sym typeface="Arial"/>
            </a:endParaRPr>
          </a:p>
          <a:p>
            <a:pPr indent="0" lvl="0" marL="0" rtl="0" algn="l">
              <a:lnSpc>
                <a:spcPct val="100000"/>
              </a:lnSpc>
              <a:spcBef>
                <a:spcPts val="0"/>
              </a:spcBef>
              <a:spcAft>
                <a:spcPts val="0"/>
              </a:spcAft>
              <a:buSzPts val="1400"/>
              <a:buNone/>
            </a:pPr>
            <a:r>
              <a:rPr b="1" lang="de-DE" sz="1500">
                <a:latin typeface="Arial"/>
                <a:ea typeface="Arial"/>
                <a:cs typeface="Arial"/>
                <a:sym typeface="Arial"/>
              </a:rPr>
              <a:t>11. Verschiedenes</a:t>
            </a:r>
            <a:endParaRPr sz="1700">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56" name="Google Shape;56;g2b3f36d2d2b_0_21"/>
          <p:cNvSpPr txBox="1"/>
          <p:nvPr>
            <p:ph idx="12" type="sldNum"/>
          </p:nvPr>
        </p:nvSpPr>
        <p:spPr>
          <a:xfrm>
            <a:off x="8214994" y="6446122"/>
            <a:ext cx="259800" cy="1848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Clr>
                <a:srgbClr val="000000"/>
              </a:buClr>
              <a:buSzPts val="1200"/>
              <a:buFont typeface="Arial"/>
              <a:buNone/>
            </a:pPr>
            <a:fld id="{00000000-1234-1234-1234-123412341234}" type="slidenum">
              <a:rPr lang="de-DE"/>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60" name="Shape 60"/>
        <p:cNvGrpSpPr/>
        <p:nvPr/>
      </p:nvGrpSpPr>
      <p:grpSpPr>
        <a:xfrm>
          <a:off x="0" y="0"/>
          <a:ext cx="0" cy="0"/>
          <a:chOff x="0" y="0"/>
          <a:chExt cx="0" cy="0"/>
        </a:xfrm>
      </p:grpSpPr>
      <p:sp>
        <p:nvSpPr>
          <p:cNvPr id="61" name="Google Shape;61;p2"/>
          <p:cNvSpPr txBox="1"/>
          <p:nvPr/>
        </p:nvSpPr>
        <p:spPr>
          <a:xfrm>
            <a:off x="690168" y="1796897"/>
            <a:ext cx="4551600" cy="4036800"/>
          </a:xfrm>
          <a:prstGeom prst="rect">
            <a:avLst/>
          </a:prstGeom>
          <a:noFill/>
          <a:ln>
            <a:noFill/>
          </a:ln>
        </p:spPr>
        <p:txBody>
          <a:bodyPr anchorCtr="0" anchor="t" bIns="0" lIns="0" spcFirstLastPara="1" rIns="0" wrap="square" tIns="114300">
            <a:spAutoFit/>
          </a:bodyPr>
          <a:lstStyle/>
          <a:p>
            <a:pPr indent="-457200" lvl="0" marL="469900" marR="0" rtl="0" algn="l">
              <a:lnSpc>
                <a:spcPct val="100000"/>
              </a:lnSpc>
              <a:spcBef>
                <a:spcPts val="0"/>
              </a:spcBef>
              <a:spcAft>
                <a:spcPts val="0"/>
              </a:spcAft>
              <a:buClr>
                <a:schemeClr val="dk1"/>
              </a:buClr>
              <a:buSzPts val="2000"/>
              <a:buFont typeface="Calibri"/>
              <a:buAutoNum type="arabicPeriod"/>
            </a:pPr>
            <a:r>
              <a:rPr b="1" i="0" lang="de-DE" sz="2000" u="none" cap="none" strike="noStrike">
                <a:solidFill>
                  <a:schemeClr val="dk1"/>
                </a:solidFill>
                <a:latin typeface="Calibri"/>
                <a:ea typeface="Calibri"/>
                <a:cs typeface="Calibri"/>
                <a:sym typeface="Calibri"/>
              </a:rPr>
              <a:t>Nutzungsstatistik</a:t>
            </a:r>
            <a:endParaRPr b="0" i="0" sz="2000" u="none" cap="none" strike="noStrike">
              <a:solidFill>
                <a:schemeClr val="dk1"/>
              </a:solidFill>
              <a:latin typeface="Calibri"/>
              <a:ea typeface="Calibri"/>
              <a:cs typeface="Calibri"/>
              <a:sym typeface="Calibri"/>
            </a:endParaRPr>
          </a:p>
          <a:p>
            <a:pPr indent="0" lvl="0" marL="459105" marR="5080" rtl="0" algn="l">
              <a:lnSpc>
                <a:spcPct val="100000"/>
              </a:lnSpc>
              <a:spcBef>
                <a:spcPts val="805"/>
              </a:spcBef>
              <a:spcAft>
                <a:spcPts val="0"/>
              </a:spcAft>
              <a:buClr>
                <a:srgbClr val="000000"/>
              </a:buClr>
              <a:buSzPts val="2000"/>
              <a:buFont typeface="Arial"/>
              <a:buNone/>
            </a:pPr>
            <a:r>
              <a:rPr b="0" i="0" lang="de-DE" sz="2000" u="none" cap="none" strike="noStrike">
                <a:solidFill>
                  <a:schemeClr val="dk1"/>
                </a:solidFill>
                <a:latin typeface="Calibri"/>
                <a:ea typeface="Calibri"/>
                <a:cs typeface="Calibri"/>
                <a:sym typeface="Calibri"/>
              </a:rPr>
              <a:t>Werkstattnutzung, Kurse, Schulprojekte  und Veranstaltungen</a:t>
            </a:r>
            <a:endParaRPr b="0" i="0" sz="2000" u="none" cap="none" strike="noStrike">
              <a:solidFill>
                <a:schemeClr val="dk1"/>
              </a:solidFill>
              <a:latin typeface="Calibri"/>
              <a:ea typeface="Calibri"/>
              <a:cs typeface="Calibri"/>
              <a:sym typeface="Calibri"/>
            </a:endParaRPr>
          </a:p>
          <a:p>
            <a:pPr indent="-457200" lvl="0" marL="469900" marR="0" rtl="0" algn="l">
              <a:lnSpc>
                <a:spcPct val="100000"/>
              </a:lnSpc>
              <a:spcBef>
                <a:spcPts val="795"/>
              </a:spcBef>
              <a:spcAft>
                <a:spcPts val="0"/>
              </a:spcAft>
              <a:buClr>
                <a:schemeClr val="dk1"/>
              </a:buClr>
              <a:buSzPts val="2000"/>
              <a:buFont typeface="Calibri"/>
              <a:buAutoNum type="arabicPeriod" startAt="2"/>
            </a:pPr>
            <a:r>
              <a:rPr b="1" i="0" lang="de-DE" sz="2000" u="none" cap="none" strike="noStrike">
                <a:solidFill>
                  <a:schemeClr val="dk1"/>
                </a:solidFill>
                <a:latin typeface="Calibri"/>
                <a:ea typeface="Calibri"/>
                <a:cs typeface="Calibri"/>
                <a:sym typeface="Calibri"/>
              </a:rPr>
              <a:t>Schwerpunkte 2024</a:t>
            </a:r>
            <a:endParaRPr b="0" i="0" sz="2000" u="none" cap="none" strike="noStrike">
              <a:solidFill>
                <a:schemeClr val="dk1"/>
              </a:solidFill>
              <a:latin typeface="Calibri"/>
              <a:ea typeface="Calibri"/>
              <a:cs typeface="Calibri"/>
              <a:sym typeface="Calibri"/>
            </a:endParaRPr>
          </a:p>
          <a:p>
            <a:pPr indent="-268605" lvl="1" marL="727075" marR="0" rtl="0" algn="l">
              <a:lnSpc>
                <a:spcPct val="100000"/>
              </a:lnSpc>
              <a:spcBef>
                <a:spcPts val="0"/>
              </a:spcBef>
              <a:spcAft>
                <a:spcPts val="0"/>
              </a:spcAft>
              <a:buClr>
                <a:schemeClr val="dk1"/>
              </a:buClr>
              <a:buSzPts val="2400"/>
              <a:buFont typeface="Arial"/>
              <a:buChar char="•"/>
            </a:pPr>
            <a:r>
              <a:rPr b="0" i="0" lang="de-DE" sz="2000" u="none" cap="none" strike="noStrike">
                <a:solidFill>
                  <a:schemeClr val="dk1"/>
                </a:solidFill>
                <a:latin typeface="Calibri"/>
                <a:ea typeface="Calibri"/>
                <a:cs typeface="Calibri"/>
                <a:sym typeface="Calibri"/>
              </a:rPr>
              <a:t>Personal</a:t>
            </a:r>
            <a:endParaRPr b="0" i="0" sz="2000" u="none" cap="none" strike="noStrike">
              <a:solidFill>
                <a:schemeClr val="dk1"/>
              </a:solidFill>
              <a:latin typeface="Calibri"/>
              <a:ea typeface="Calibri"/>
              <a:cs typeface="Calibri"/>
              <a:sym typeface="Calibri"/>
            </a:endParaRPr>
          </a:p>
          <a:p>
            <a:pPr indent="-268605" lvl="1" marL="727075" marR="0" rtl="0" algn="l">
              <a:lnSpc>
                <a:spcPct val="100000"/>
              </a:lnSpc>
              <a:spcBef>
                <a:spcPts val="0"/>
              </a:spcBef>
              <a:spcAft>
                <a:spcPts val="0"/>
              </a:spcAft>
              <a:buClr>
                <a:schemeClr val="dk1"/>
              </a:buClr>
              <a:buSzPts val="2400"/>
              <a:buFont typeface="Arial"/>
              <a:buChar char="•"/>
            </a:pPr>
            <a:r>
              <a:rPr b="0" i="0" lang="de-DE" sz="2000" u="none" cap="none" strike="noStrike">
                <a:solidFill>
                  <a:schemeClr val="dk1"/>
                </a:solidFill>
                <a:latin typeface="Calibri"/>
                <a:ea typeface="Calibri"/>
                <a:cs typeface="Calibri"/>
                <a:sym typeface="Calibri"/>
              </a:rPr>
              <a:t>Finanzierung</a:t>
            </a:r>
            <a:endParaRPr b="0" i="0" sz="2000" u="none" cap="none" strike="noStrike">
              <a:solidFill>
                <a:schemeClr val="dk1"/>
              </a:solidFill>
              <a:latin typeface="Calibri"/>
              <a:ea typeface="Calibri"/>
              <a:cs typeface="Calibri"/>
              <a:sym typeface="Calibri"/>
            </a:endParaRPr>
          </a:p>
          <a:p>
            <a:pPr indent="-457200" lvl="0" marL="469900" marR="0" rtl="0" algn="l">
              <a:lnSpc>
                <a:spcPct val="100000"/>
              </a:lnSpc>
              <a:spcBef>
                <a:spcPts val="805"/>
              </a:spcBef>
              <a:spcAft>
                <a:spcPts val="0"/>
              </a:spcAft>
              <a:buClr>
                <a:schemeClr val="dk1"/>
              </a:buClr>
              <a:buSzPts val="2000"/>
              <a:buFont typeface="Calibri"/>
              <a:buAutoNum type="arabicPeriod" startAt="2"/>
            </a:pPr>
            <a:r>
              <a:rPr b="1" i="0" lang="de-DE" sz="2000" u="none" cap="none" strike="noStrike">
                <a:solidFill>
                  <a:schemeClr val="dk1"/>
                </a:solidFill>
                <a:latin typeface="Calibri"/>
                <a:ea typeface="Calibri"/>
                <a:cs typeface="Calibri"/>
                <a:sym typeface="Calibri"/>
              </a:rPr>
              <a:t>Zukunftsperspektiven</a:t>
            </a:r>
            <a:endParaRPr b="1" i="0" sz="2000" u="none" cap="none" strike="noStrike">
              <a:solidFill>
                <a:schemeClr val="dk1"/>
              </a:solidFill>
              <a:latin typeface="Calibri"/>
              <a:ea typeface="Calibri"/>
              <a:cs typeface="Calibri"/>
              <a:sym typeface="Calibri"/>
            </a:endParaRPr>
          </a:p>
          <a:p>
            <a:pPr indent="0" lvl="0" marL="457200" marR="0" rtl="0" algn="l">
              <a:lnSpc>
                <a:spcPct val="100000"/>
              </a:lnSpc>
              <a:spcBef>
                <a:spcPts val="805"/>
              </a:spcBef>
              <a:spcAft>
                <a:spcPts val="0"/>
              </a:spcAft>
              <a:buClr>
                <a:srgbClr val="000000"/>
              </a:buClr>
              <a:buSzPts val="2000"/>
              <a:buFont typeface="Arial"/>
              <a:buNone/>
            </a:pPr>
            <a:r>
              <a:rPr b="0" i="0" lang="de-DE" sz="2000" u="none" cap="none" strike="noStrike">
                <a:solidFill>
                  <a:schemeClr val="dk1"/>
                </a:solidFill>
                <a:latin typeface="Calibri"/>
                <a:ea typeface="Calibri"/>
                <a:cs typeface="Calibri"/>
                <a:sym typeface="Calibri"/>
              </a:rPr>
              <a:t>Mittel- und Langfristige finanzielle Absicherung durch den Ausbau von Fundraising und Treuhandstiftung</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62" name="Google Shape;62;p2"/>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63" name="Google Shape;63;p2"/>
          <p:cNvSpPr txBox="1"/>
          <p:nvPr>
            <p:ph type="title"/>
          </p:nvPr>
        </p:nvSpPr>
        <p:spPr>
          <a:xfrm>
            <a:off x="690176" y="478350"/>
            <a:ext cx="6714600" cy="659400"/>
          </a:xfrm>
          <a:prstGeom prst="rect">
            <a:avLst/>
          </a:prstGeom>
          <a:noFill/>
          <a:ln>
            <a:noFill/>
          </a:ln>
        </p:spPr>
        <p:txBody>
          <a:bodyPr anchorCtr="0" anchor="t" bIns="0" lIns="0" spcFirstLastPara="1" rIns="0" wrap="square" tIns="104125">
            <a:spAutoFit/>
          </a:bodyPr>
          <a:lstStyle/>
          <a:p>
            <a:pPr indent="0" lvl="0" marL="12700" marR="5080" rtl="0" algn="l">
              <a:lnSpc>
                <a:spcPct val="100000"/>
              </a:lnSpc>
              <a:spcBef>
                <a:spcPts val="0"/>
              </a:spcBef>
              <a:spcAft>
                <a:spcPts val="0"/>
              </a:spcAft>
              <a:buSzPts val="1400"/>
              <a:buNone/>
            </a:pPr>
            <a:r>
              <a:rPr lang="de-DE"/>
              <a:t>Die Entwicklung des HEi 2024</a:t>
            </a:r>
            <a:endParaRPr/>
          </a:p>
        </p:txBody>
      </p:sp>
      <p:sp>
        <p:nvSpPr>
          <p:cNvPr id="64" name="Google Shape;64;p2"/>
          <p:cNvSpPr txBox="1"/>
          <p:nvPr>
            <p:ph idx="11" type="ftr"/>
          </p:nvPr>
        </p:nvSpPr>
        <p:spPr>
          <a:xfrm>
            <a:off x="690168" y="6446122"/>
            <a:ext cx="4799400" cy="184800"/>
          </a:xfrm>
          <a:prstGeom prst="rect">
            <a:avLst/>
          </a:prstGeom>
          <a:noFill/>
          <a:ln>
            <a:noFill/>
          </a:ln>
        </p:spPr>
        <p:txBody>
          <a:bodyPr anchorCtr="0" anchor="t" bIns="0" lIns="0" spcFirstLastPara="1" rIns="0" wrap="square" tIns="0">
            <a:spAutoFit/>
          </a:bodyPr>
          <a:lstStyle/>
          <a:p>
            <a:pPr indent="0" lvl="0" marL="12700" rtl="0" algn="l">
              <a:lnSpc>
                <a:spcPct val="118750"/>
              </a:lnSpc>
              <a:spcBef>
                <a:spcPts val="0"/>
              </a:spcBef>
              <a:spcAft>
                <a:spcPts val="0"/>
              </a:spcAft>
              <a:buClr>
                <a:schemeClr val="dk1"/>
              </a:buClr>
              <a:buSzPts val="1400"/>
              <a:buFont typeface="Arial"/>
              <a:buNone/>
            </a:pPr>
            <a:r>
              <a:rPr lang="de-DE">
                <a:solidFill>
                  <a:srgbClr val="585858"/>
                </a:solidFill>
              </a:rPr>
              <a:t>Bericht für die Mitglieder November 2024</a:t>
            </a:r>
            <a:endParaRPr>
              <a:solidFill>
                <a:srgbClr val="585858"/>
              </a:solidFill>
            </a:endParaRPr>
          </a:p>
        </p:txBody>
      </p:sp>
      <p:sp>
        <p:nvSpPr>
          <p:cNvPr id="65" name="Google Shape;65;p2"/>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69" name="Shape 69"/>
        <p:cNvGrpSpPr/>
        <p:nvPr/>
      </p:nvGrpSpPr>
      <p:grpSpPr>
        <a:xfrm>
          <a:off x="0" y="0"/>
          <a:ext cx="0" cy="0"/>
          <a:chOff x="0" y="0"/>
          <a:chExt cx="0" cy="0"/>
        </a:xfrm>
      </p:grpSpPr>
      <p:sp>
        <p:nvSpPr>
          <p:cNvPr id="70" name="Google Shape;70;p3"/>
          <p:cNvSpPr txBox="1"/>
          <p:nvPr>
            <p:ph type="title"/>
          </p:nvPr>
        </p:nvSpPr>
        <p:spPr>
          <a:xfrm>
            <a:off x="690168" y="478358"/>
            <a:ext cx="4836900" cy="1032000"/>
          </a:xfrm>
          <a:prstGeom prst="rect">
            <a:avLst/>
          </a:prstGeom>
          <a:noFill/>
          <a:ln>
            <a:noFill/>
          </a:ln>
        </p:spPr>
        <p:txBody>
          <a:bodyPr anchorCtr="0" anchor="t" bIns="0" lIns="0" spcFirstLastPara="1" rIns="0" wrap="square" tIns="104125">
            <a:spAutoFit/>
          </a:bodyPr>
          <a:lstStyle/>
          <a:p>
            <a:pPr indent="0" lvl="0" marL="12700" marR="5080" rtl="0" algn="l">
              <a:lnSpc>
                <a:spcPct val="100000"/>
              </a:lnSpc>
              <a:spcBef>
                <a:spcPts val="0"/>
              </a:spcBef>
              <a:spcAft>
                <a:spcPts val="0"/>
              </a:spcAft>
              <a:buSzPts val="1400"/>
              <a:buNone/>
            </a:pPr>
            <a:r>
              <a:rPr lang="de-DE"/>
              <a:t>Offene Werkstattnutzung:  Nutzer/innen</a:t>
            </a:r>
            <a:endParaRPr/>
          </a:p>
        </p:txBody>
      </p:sp>
      <p:pic>
        <p:nvPicPr>
          <p:cNvPr id="71" name="Google Shape;71;p3"/>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72" name="Google Shape;72;p3"/>
          <p:cNvSpPr txBox="1"/>
          <p:nvPr/>
        </p:nvSpPr>
        <p:spPr>
          <a:xfrm>
            <a:off x="5061150" y="1380575"/>
            <a:ext cx="3807600" cy="875400"/>
          </a:xfrm>
          <a:prstGeom prst="rect">
            <a:avLst/>
          </a:prstGeom>
          <a:noFill/>
          <a:ln>
            <a:noFill/>
          </a:ln>
        </p:spPr>
        <p:txBody>
          <a:bodyPr anchorCtr="0" anchor="t" bIns="0" lIns="0" spcFirstLastPara="1" rIns="0" wrap="square" tIns="13325">
            <a:spAutoFit/>
          </a:bodyPr>
          <a:lstStyle/>
          <a:p>
            <a:pPr indent="0" lvl="0" marL="12700" marR="5080" rtl="0" algn="l">
              <a:lnSpc>
                <a:spcPct val="100000"/>
              </a:lnSpc>
              <a:spcBef>
                <a:spcPts val="0"/>
              </a:spcBef>
              <a:spcAft>
                <a:spcPts val="0"/>
              </a:spcAft>
              <a:buClr>
                <a:srgbClr val="000000"/>
              </a:buClr>
              <a:buSzPts val="1400"/>
              <a:buFont typeface="Arial"/>
              <a:buNone/>
            </a:pPr>
            <a:r>
              <a:rPr b="0" i="0" lang="de-DE" sz="1400" u="none" cap="none" strike="noStrike">
                <a:solidFill>
                  <a:schemeClr val="dk1"/>
                </a:solidFill>
                <a:latin typeface="Calibri"/>
                <a:ea typeface="Calibri"/>
                <a:cs typeface="Calibri"/>
                <a:sym typeface="Calibri"/>
              </a:rPr>
              <a:t>Dienstag bis Samstag nutzen die Menschen nach wie vor die offenen Werkstätten. Sie arbeiten dort mit und ohne FachanleiterInnen, je nach dem eigenen Können.</a:t>
            </a:r>
            <a:endParaRPr b="0" i="0" sz="1400" u="none" cap="none" strike="noStrike">
              <a:solidFill>
                <a:schemeClr val="dk1"/>
              </a:solidFill>
              <a:latin typeface="Calibri"/>
              <a:ea typeface="Calibri"/>
              <a:cs typeface="Calibri"/>
              <a:sym typeface="Calibri"/>
            </a:endParaRPr>
          </a:p>
        </p:txBody>
      </p:sp>
      <p:sp>
        <p:nvSpPr>
          <p:cNvPr id="73" name="Google Shape;73;p3"/>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74" name="Google Shape;74;p3"/>
          <p:cNvSpPr txBox="1"/>
          <p:nvPr/>
        </p:nvSpPr>
        <p:spPr>
          <a:xfrm>
            <a:off x="338000" y="6265000"/>
            <a:ext cx="32466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pic>
        <p:nvPicPr>
          <p:cNvPr id="75" name="Google Shape;75;p3" title="Diagramm"/>
          <p:cNvPicPr preferRelativeResize="0"/>
          <p:nvPr/>
        </p:nvPicPr>
        <p:blipFill rotWithShape="1">
          <a:blip r:embed="rId4">
            <a:alphaModFix/>
          </a:blip>
          <a:srcRect b="0" l="0" r="0" t="0"/>
          <a:stretch/>
        </p:blipFill>
        <p:spPr>
          <a:xfrm>
            <a:off x="430175" y="2385750"/>
            <a:ext cx="7784824" cy="37218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2">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79" name="Shape 79"/>
        <p:cNvGrpSpPr/>
        <p:nvPr/>
      </p:nvGrpSpPr>
      <p:grpSpPr>
        <a:xfrm>
          <a:off x="0" y="0"/>
          <a:ext cx="0" cy="0"/>
          <a:chOff x="0" y="0"/>
          <a:chExt cx="0" cy="0"/>
        </a:xfrm>
      </p:grpSpPr>
      <p:sp>
        <p:nvSpPr>
          <p:cNvPr id="80" name="Google Shape;80;p4"/>
          <p:cNvSpPr txBox="1"/>
          <p:nvPr>
            <p:ph type="title"/>
          </p:nvPr>
        </p:nvSpPr>
        <p:spPr>
          <a:xfrm>
            <a:off x="690168" y="478358"/>
            <a:ext cx="4836900" cy="1032000"/>
          </a:xfrm>
          <a:prstGeom prst="rect">
            <a:avLst/>
          </a:prstGeom>
          <a:noFill/>
          <a:ln>
            <a:noFill/>
          </a:ln>
        </p:spPr>
        <p:txBody>
          <a:bodyPr anchorCtr="0" anchor="t" bIns="0" lIns="0" spcFirstLastPara="1" rIns="0" wrap="square" tIns="104125">
            <a:spAutoFit/>
          </a:bodyPr>
          <a:lstStyle/>
          <a:p>
            <a:pPr indent="0" lvl="0" marL="12700" marR="5080" rtl="0" algn="l">
              <a:lnSpc>
                <a:spcPct val="100000"/>
              </a:lnSpc>
              <a:spcBef>
                <a:spcPts val="0"/>
              </a:spcBef>
              <a:spcAft>
                <a:spcPts val="0"/>
              </a:spcAft>
              <a:buSzPts val="1400"/>
              <a:buNone/>
            </a:pPr>
            <a:r>
              <a:rPr lang="de-DE"/>
              <a:t>Offene Werkstattnutzung:  Anzahl Nutzungen</a:t>
            </a:r>
            <a:endParaRPr/>
          </a:p>
        </p:txBody>
      </p:sp>
      <p:pic>
        <p:nvPicPr>
          <p:cNvPr id="81" name="Google Shape;81;p4"/>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82" name="Google Shape;82;p4"/>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83" name="Google Shape;83;p4"/>
          <p:cNvSpPr txBox="1"/>
          <p:nvPr/>
        </p:nvSpPr>
        <p:spPr>
          <a:xfrm>
            <a:off x="5636175" y="1593525"/>
            <a:ext cx="3000000" cy="444300"/>
          </a:xfrm>
          <a:prstGeom prst="rect">
            <a:avLst/>
          </a:prstGeom>
          <a:noFill/>
          <a:ln>
            <a:noFill/>
          </a:ln>
        </p:spPr>
        <p:txBody>
          <a:bodyPr anchorCtr="0" anchor="t" bIns="0" lIns="0" spcFirstLastPara="1" rIns="0" wrap="square" tIns="13325">
            <a:spAutoFit/>
          </a:bodyPr>
          <a:lstStyle/>
          <a:p>
            <a:pPr indent="0" lvl="0" marL="12700" marR="5080" rtl="0" algn="l">
              <a:lnSpc>
                <a:spcPct val="100000"/>
              </a:lnSpc>
              <a:spcBef>
                <a:spcPts val="0"/>
              </a:spcBef>
              <a:spcAft>
                <a:spcPts val="0"/>
              </a:spcAft>
              <a:buClr>
                <a:srgbClr val="000000"/>
              </a:buClr>
              <a:buSzPts val="1400"/>
              <a:buFont typeface="Arial"/>
              <a:buNone/>
            </a:pPr>
            <a:r>
              <a:rPr b="0" i="0" lang="de-DE" sz="1400" u="none" cap="none" strike="noStrike">
                <a:solidFill>
                  <a:schemeClr val="dk1"/>
                </a:solidFill>
                <a:latin typeface="Calibri"/>
                <a:ea typeface="Calibri"/>
                <a:cs typeface="Calibri"/>
                <a:sym typeface="Calibri"/>
              </a:rPr>
              <a:t>Der Stand der Werte ist seit 2017 stabil, eine Steigerung ist nicht absehbar.</a:t>
            </a:r>
            <a:endParaRPr b="0" i="0" sz="1400" u="none" cap="none" strike="noStrike">
              <a:solidFill>
                <a:schemeClr val="dk1"/>
              </a:solidFill>
              <a:latin typeface="Calibri"/>
              <a:ea typeface="Calibri"/>
              <a:cs typeface="Calibri"/>
              <a:sym typeface="Calibri"/>
            </a:endParaRPr>
          </a:p>
        </p:txBody>
      </p:sp>
      <p:sp>
        <p:nvSpPr>
          <p:cNvPr id="84" name="Google Shape;84;p4"/>
          <p:cNvSpPr txBox="1"/>
          <p:nvPr/>
        </p:nvSpPr>
        <p:spPr>
          <a:xfrm>
            <a:off x="301750" y="6446125"/>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0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pic>
        <p:nvPicPr>
          <p:cNvPr id="85" name="Google Shape;85;p4" title="Diagramm"/>
          <p:cNvPicPr preferRelativeResize="0"/>
          <p:nvPr/>
        </p:nvPicPr>
        <p:blipFill rotWithShape="1">
          <a:blip r:embed="rId4">
            <a:alphaModFix/>
          </a:blip>
          <a:srcRect b="0" l="0" r="0" t="0"/>
          <a:stretch/>
        </p:blipFill>
        <p:spPr>
          <a:xfrm>
            <a:off x="210825" y="2108250"/>
            <a:ext cx="8746650" cy="4345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89" name="Shape 89"/>
        <p:cNvGrpSpPr/>
        <p:nvPr/>
      </p:nvGrpSpPr>
      <p:grpSpPr>
        <a:xfrm>
          <a:off x="0" y="0"/>
          <a:ext cx="0" cy="0"/>
          <a:chOff x="0" y="0"/>
          <a:chExt cx="0" cy="0"/>
        </a:xfrm>
      </p:grpSpPr>
      <p:sp>
        <p:nvSpPr>
          <p:cNvPr id="90" name="Google Shape;90;p7"/>
          <p:cNvSpPr txBox="1"/>
          <p:nvPr>
            <p:ph type="title"/>
          </p:nvPr>
        </p:nvSpPr>
        <p:spPr>
          <a:xfrm>
            <a:off x="690168" y="478358"/>
            <a:ext cx="2821200" cy="574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t>Kursnutzungen</a:t>
            </a:r>
            <a:endParaRPr/>
          </a:p>
        </p:txBody>
      </p:sp>
      <p:pic>
        <p:nvPicPr>
          <p:cNvPr id="91" name="Google Shape;91;p7"/>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92" name="Google Shape;92;p7"/>
          <p:cNvSpPr txBox="1"/>
          <p:nvPr/>
        </p:nvSpPr>
        <p:spPr>
          <a:xfrm>
            <a:off x="5821200" y="1349382"/>
            <a:ext cx="2026200" cy="228900"/>
          </a:xfrm>
          <a:prstGeom prst="rect">
            <a:avLst/>
          </a:prstGeom>
          <a:noFill/>
          <a:ln>
            <a:noFill/>
          </a:ln>
        </p:spPr>
        <p:txBody>
          <a:bodyPr anchorCtr="0" anchor="t" bIns="0" lIns="0" spcFirstLastPara="1" rIns="0" wrap="square" tIns="13325">
            <a:spAutoFit/>
          </a:bodyPr>
          <a:lstStyle/>
          <a:p>
            <a:pPr indent="0" lvl="0" marL="12700" marR="508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93" name="Google Shape;93;p7"/>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94" name="Google Shape;94;p7"/>
          <p:cNvSpPr txBox="1"/>
          <p:nvPr/>
        </p:nvSpPr>
        <p:spPr>
          <a:xfrm>
            <a:off x="214300" y="6273025"/>
            <a:ext cx="3000000" cy="3693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p:txBody>
      </p:sp>
      <p:pic>
        <p:nvPicPr>
          <p:cNvPr id="95" name="Google Shape;95;p7" title="Diagramm"/>
          <p:cNvPicPr preferRelativeResize="0"/>
          <p:nvPr/>
        </p:nvPicPr>
        <p:blipFill rotWithShape="1">
          <a:blip r:embed="rId4">
            <a:alphaModFix/>
          </a:blip>
          <a:srcRect b="0" l="0" r="0" t="0"/>
          <a:stretch/>
        </p:blipFill>
        <p:spPr>
          <a:xfrm>
            <a:off x="152400" y="2118782"/>
            <a:ext cx="8839199" cy="415424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99" name="Shape 99"/>
        <p:cNvGrpSpPr/>
        <p:nvPr/>
      </p:nvGrpSpPr>
      <p:grpSpPr>
        <a:xfrm>
          <a:off x="0" y="0"/>
          <a:ext cx="0" cy="0"/>
          <a:chOff x="0" y="0"/>
          <a:chExt cx="0" cy="0"/>
        </a:xfrm>
      </p:grpSpPr>
      <p:sp>
        <p:nvSpPr>
          <p:cNvPr id="100" name="Google Shape;100;p8"/>
          <p:cNvSpPr txBox="1"/>
          <p:nvPr>
            <p:ph type="title"/>
          </p:nvPr>
        </p:nvSpPr>
        <p:spPr>
          <a:xfrm>
            <a:off x="690168" y="478358"/>
            <a:ext cx="3111600" cy="574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t>Praxisworkshops</a:t>
            </a:r>
            <a:endParaRPr/>
          </a:p>
        </p:txBody>
      </p:sp>
      <p:pic>
        <p:nvPicPr>
          <p:cNvPr id="101" name="Google Shape;101;p8"/>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02" name="Google Shape;102;p8"/>
          <p:cNvSpPr txBox="1"/>
          <p:nvPr/>
        </p:nvSpPr>
        <p:spPr>
          <a:xfrm>
            <a:off x="5183800" y="1548275"/>
            <a:ext cx="3473100" cy="660000"/>
          </a:xfrm>
          <a:prstGeom prst="rect">
            <a:avLst/>
          </a:prstGeom>
          <a:noFill/>
          <a:ln>
            <a:noFill/>
          </a:ln>
        </p:spPr>
        <p:txBody>
          <a:bodyPr anchorCtr="0" anchor="t" bIns="0" lIns="0" spcFirstLastPara="1" rIns="0" wrap="square" tIns="13325">
            <a:spAutoFit/>
          </a:bodyPr>
          <a:lstStyle/>
          <a:p>
            <a:pPr indent="0" lvl="0" marL="12700" marR="5080" rtl="0" algn="l">
              <a:lnSpc>
                <a:spcPct val="100000"/>
              </a:lnSpc>
              <a:spcBef>
                <a:spcPts val="0"/>
              </a:spcBef>
              <a:spcAft>
                <a:spcPts val="0"/>
              </a:spcAft>
              <a:buClr>
                <a:srgbClr val="000000"/>
              </a:buClr>
              <a:buSzPts val="1400"/>
              <a:buFont typeface="Arial"/>
              <a:buNone/>
            </a:pPr>
            <a:r>
              <a:rPr b="0" i="0" lang="de-DE" sz="1400" u="none" cap="none" strike="noStrike">
                <a:solidFill>
                  <a:schemeClr val="dk1"/>
                </a:solidFill>
                <a:latin typeface="Calibri"/>
                <a:ea typeface="Calibri"/>
                <a:cs typeface="Calibri"/>
                <a:sym typeface="Calibri"/>
              </a:rPr>
              <a:t>Dank Alfred Bergmillers Engagement für den Schulbereich, konnten die Angebote trotz des Ausfalls von MitarbeiterInnen erhalten bleiben.</a:t>
            </a:r>
            <a:endParaRPr b="0" i="0" sz="1400" u="none" cap="none" strike="noStrike">
              <a:solidFill>
                <a:schemeClr val="dk1"/>
              </a:solidFill>
              <a:latin typeface="Calibri"/>
              <a:ea typeface="Calibri"/>
              <a:cs typeface="Calibri"/>
              <a:sym typeface="Calibri"/>
            </a:endParaRPr>
          </a:p>
        </p:txBody>
      </p:sp>
      <p:sp>
        <p:nvSpPr>
          <p:cNvPr id="103" name="Google Shape;103;p8"/>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104" name="Google Shape;104;p8"/>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pic>
        <p:nvPicPr>
          <p:cNvPr id="105" name="Google Shape;105;p8" title="Diagramm"/>
          <p:cNvPicPr preferRelativeResize="0"/>
          <p:nvPr/>
        </p:nvPicPr>
        <p:blipFill rotWithShape="1">
          <a:blip r:embed="rId4">
            <a:alphaModFix/>
          </a:blip>
          <a:srcRect b="0" l="0" r="0" t="0"/>
          <a:stretch/>
        </p:blipFill>
        <p:spPr>
          <a:xfrm>
            <a:off x="620075" y="2208275"/>
            <a:ext cx="7949325" cy="3955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09" name="Shape 109"/>
        <p:cNvGrpSpPr/>
        <p:nvPr/>
      </p:nvGrpSpPr>
      <p:grpSpPr>
        <a:xfrm>
          <a:off x="0" y="0"/>
          <a:ext cx="0" cy="0"/>
          <a:chOff x="0" y="0"/>
          <a:chExt cx="0" cy="0"/>
        </a:xfrm>
      </p:grpSpPr>
      <p:sp>
        <p:nvSpPr>
          <p:cNvPr id="110" name="Google Shape;110;p6"/>
          <p:cNvSpPr txBox="1"/>
          <p:nvPr>
            <p:ph type="title"/>
          </p:nvPr>
        </p:nvSpPr>
        <p:spPr>
          <a:xfrm>
            <a:off x="690168" y="478358"/>
            <a:ext cx="7763700" cy="1032000"/>
          </a:xfrm>
          <a:prstGeom prst="rect">
            <a:avLst/>
          </a:prstGeom>
          <a:noFill/>
          <a:ln>
            <a:noFill/>
          </a:ln>
        </p:spPr>
        <p:txBody>
          <a:bodyPr anchorCtr="0" anchor="t" bIns="0" lIns="0" spcFirstLastPara="1" rIns="0" wrap="square" tIns="104125">
            <a:spAutoFit/>
          </a:bodyPr>
          <a:lstStyle/>
          <a:p>
            <a:pPr indent="0" lvl="0" marL="12700" marR="5080" rtl="0" algn="l">
              <a:lnSpc>
                <a:spcPct val="100000"/>
              </a:lnSpc>
              <a:spcBef>
                <a:spcPts val="0"/>
              </a:spcBef>
              <a:spcAft>
                <a:spcPts val="0"/>
              </a:spcAft>
              <a:buSzPts val="1400"/>
              <a:buNone/>
            </a:pPr>
            <a:r>
              <a:rPr lang="de-DE"/>
              <a:t>Offene Werkstattnutzung:  Geschlechterverteilung</a:t>
            </a:r>
            <a:endParaRPr/>
          </a:p>
        </p:txBody>
      </p:sp>
      <p:pic>
        <p:nvPicPr>
          <p:cNvPr id="111" name="Google Shape;111;p6"/>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12" name="Google Shape;112;p6"/>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113" name="Google Shape;113;p6"/>
          <p:cNvSpPr txBox="1"/>
          <p:nvPr/>
        </p:nvSpPr>
        <p:spPr>
          <a:xfrm>
            <a:off x="338000" y="65184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pic>
        <p:nvPicPr>
          <p:cNvPr id="114" name="Google Shape;114;p6" title="Diagramm"/>
          <p:cNvPicPr preferRelativeResize="0"/>
          <p:nvPr/>
        </p:nvPicPr>
        <p:blipFill rotWithShape="1">
          <a:blip r:embed="rId4">
            <a:alphaModFix/>
          </a:blip>
          <a:srcRect b="0" l="0" r="0" t="0"/>
          <a:stretch/>
        </p:blipFill>
        <p:spPr>
          <a:xfrm>
            <a:off x="338000" y="2151525"/>
            <a:ext cx="8419401" cy="43668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18" name="Shape 118"/>
        <p:cNvGrpSpPr/>
        <p:nvPr/>
      </p:nvGrpSpPr>
      <p:grpSpPr>
        <a:xfrm>
          <a:off x="0" y="0"/>
          <a:ext cx="0" cy="0"/>
          <a:chOff x="0" y="0"/>
          <a:chExt cx="0" cy="0"/>
        </a:xfrm>
      </p:grpSpPr>
      <p:sp>
        <p:nvSpPr>
          <p:cNvPr id="119" name="Google Shape;119;p9"/>
          <p:cNvSpPr txBox="1"/>
          <p:nvPr>
            <p:ph type="title"/>
          </p:nvPr>
        </p:nvSpPr>
        <p:spPr>
          <a:xfrm>
            <a:off x="690182" y="478350"/>
            <a:ext cx="5990400" cy="5670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t>Menschen im HEi </a:t>
            </a:r>
            <a:endParaRPr/>
          </a:p>
        </p:txBody>
      </p:sp>
      <p:pic>
        <p:nvPicPr>
          <p:cNvPr id="120" name="Google Shape;120;p9"/>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21" name="Google Shape;121;p9"/>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122" name="Google Shape;122;p9"/>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pic>
        <p:nvPicPr>
          <p:cNvPr id="123" name="Google Shape;123;p9" title="Diagramm"/>
          <p:cNvPicPr preferRelativeResize="0"/>
          <p:nvPr/>
        </p:nvPicPr>
        <p:blipFill rotWithShape="1">
          <a:blip r:embed="rId4">
            <a:alphaModFix/>
          </a:blip>
          <a:srcRect b="0" l="0" r="0" t="0"/>
          <a:stretch/>
        </p:blipFill>
        <p:spPr>
          <a:xfrm>
            <a:off x="438150" y="1457525"/>
            <a:ext cx="7935201" cy="456866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27" name="Shape 127"/>
        <p:cNvGrpSpPr/>
        <p:nvPr/>
      </p:nvGrpSpPr>
      <p:grpSpPr>
        <a:xfrm>
          <a:off x="0" y="0"/>
          <a:ext cx="0" cy="0"/>
          <a:chOff x="0" y="0"/>
          <a:chExt cx="0" cy="0"/>
        </a:xfrm>
      </p:grpSpPr>
      <p:sp>
        <p:nvSpPr>
          <p:cNvPr id="128" name="Google Shape;128;g3a45eb06548_0_20"/>
          <p:cNvSpPr txBox="1"/>
          <p:nvPr>
            <p:ph type="title"/>
          </p:nvPr>
        </p:nvSpPr>
        <p:spPr>
          <a:xfrm>
            <a:off x="690175" y="478350"/>
            <a:ext cx="6150900" cy="11211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solidFill>
                  <a:srgbClr val="7E7E7E"/>
                </a:solidFill>
              </a:rPr>
              <a:t>Angebote die nicht in den Werkstätten stattfinden </a:t>
            </a:r>
            <a:endParaRPr/>
          </a:p>
        </p:txBody>
      </p:sp>
      <p:pic>
        <p:nvPicPr>
          <p:cNvPr id="129" name="Google Shape;129;g3a45eb06548_0_20"/>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30" name="Google Shape;130;g3a45eb06548_0_20"/>
          <p:cNvSpPr txBox="1"/>
          <p:nvPr>
            <p:ph idx="12" type="sldNum"/>
          </p:nvPr>
        </p:nvSpPr>
        <p:spPr>
          <a:xfrm>
            <a:off x="8214994" y="6446122"/>
            <a:ext cx="259800" cy="1848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r>
              <a:rPr lang="de-DE"/>
              <a:t> </a:t>
            </a:r>
            <a:fld id="{00000000-1234-1234-1234-123412341234}" type="slidenum">
              <a:rPr lang="de-DE"/>
              <a:t>‹#›</a:t>
            </a:fld>
            <a:endParaRPr/>
          </a:p>
        </p:txBody>
      </p:sp>
      <p:sp>
        <p:nvSpPr>
          <p:cNvPr id="131" name="Google Shape;131;g3a45eb06548_0_20"/>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666666"/>
              </a:solidFill>
              <a:latin typeface="Arial"/>
              <a:ea typeface="Arial"/>
              <a:cs typeface="Arial"/>
              <a:sym typeface="Arial"/>
            </a:endParaRPr>
          </a:p>
        </p:txBody>
      </p:sp>
      <p:sp>
        <p:nvSpPr>
          <p:cNvPr id="132" name="Google Shape;132;g3a45eb06548_0_20"/>
          <p:cNvSpPr txBox="1"/>
          <p:nvPr/>
        </p:nvSpPr>
        <p:spPr>
          <a:xfrm>
            <a:off x="3367675" y="4886450"/>
            <a:ext cx="2216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33" name="Google Shape;133;g3a45eb06548_0_20"/>
          <p:cNvSpPr txBox="1"/>
          <p:nvPr/>
        </p:nvSpPr>
        <p:spPr>
          <a:xfrm>
            <a:off x="479100" y="1769084"/>
            <a:ext cx="8185800" cy="4554935"/>
          </a:xfrm>
          <a:prstGeom prst="rect">
            <a:avLst/>
          </a:prstGeom>
          <a:noFill/>
          <a:ln>
            <a:noFill/>
          </a:ln>
        </p:spPr>
        <p:txBody>
          <a:bodyPr anchorCtr="0" anchor="t" bIns="91425" lIns="91425" spcFirstLastPara="1" rIns="91425" wrap="square" tIns="91425">
            <a:spAutoFit/>
          </a:bodyPr>
          <a:lstStyle/>
          <a:p>
            <a:pPr indent="0" lvl="0" marL="257175" marR="0" rtl="0" algn="l">
              <a:lnSpc>
                <a:spcPct val="116250"/>
              </a:lnSpc>
              <a:spcBef>
                <a:spcPts val="0"/>
              </a:spcBef>
              <a:spcAft>
                <a:spcPts val="0"/>
              </a:spcAft>
              <a:buClr>
                <a:schemeClr val="dk1"/>
              </a:buClr>
              <a:buSzPts val="1100"/>
              <a:buFont typeface="Arial"/>
              <a:buNone/>
            </a:pPr>
            <a:r>
              <a:rPr b="1" i="0" lang="de-DE" sz="1800" u="none" cap="none" strike="noStrike">
                <a:solidFill>
                  <a:schemeClr val="dk1"/>
                </a:solidFill>
                <a:latin typeface="Calibri"/>
                <a:ea typeface="Calibri"/>
                <a:cs typeface="Calibri"/>
                <a:sym typeface="Calibri"/>
              </a:rPr>
              <a:t>TEAM</a:t>
            </a:r>
            <a:endParaRPr b="1" i="0" sz="18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Wöchentliches Team</a:t>
            </a:r>
            <a:endParaRPr b="0" i="0" sz="23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Team Sonntag mit Weißwürsten und Vegetarischem</a:t>
            </a:r>
            <a:endParaRPr b="0" i="0" sz="23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Erste-Hilfe-Kurs</a:t>
            </a:r>
            <a:endParaRPr b="0" i="0" sz="2300" u="none" cap="none" strike="noStrike">
              <a:solidFill>
                <a:schemeClr val="dk1"/>
              </a:solidFill>
              <a:latin typeface="Calibri"/>
              <a:ea typeface="Calibri"/>
              <a:cs typeface="Calibri"/>
              <a:sym typeface="Calibri"/>
            </a:endParaRPr>
          </a:p>
          <a:p>
            <a:pPr indent="-257175" lvl="0" marL="257175" marR="0" rtl="0" algn="l">
              <a:lnSpc>
                <a:spcPct val="10000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HEi Ausflug Schäftlarn</a:t>
            </a:r>
            <a:endParaRPr b="0" i="0" sz="23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Fortbildung “Zivilcourage und Selbstreflexion”</a:t>
            </a:r>
            <a:endParaRPr b="0" i="0" sz="23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Treffen mit Fachteams</a:t>
            </a:r>
            <a:endParaRPr b="0" i="0" sz="23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Interne Weihnachtsfeier</a:t>
            </a:r>
            <a:endParaRPr b="0" i="0" sz="23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Praktikantenbetreuung</a:t>
            </a:r>
            <a:endParaRPr b="0" i="0" sz="23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Bufdi Begleitung</a:t>
            </a:r>
            <a:endParaRPr b="0" i="0" sz="23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300"/>
              <a:buFont typeface="Arial"/>
              <a:buChar char="-"/>
            </a:pPr>
            <a:r>
              <a:rPr b="0" i="0" lang="de-DE" sz="2300" u="none" cap="none" strike="noStrike">
                <a:solidFill>
                  <a:schemeClr val="dk1"/>
                </a:solidFill>
                <a:latin typeface="Calibri"/>
                <a:ea typeface="Calibri"/>
                <a:cs typeface="Calibri"/>
                <a:sym typeface="Calibri"/>
              </a:rPr>
              <a:t>AGH und Tam Begleitung</a:t>
            </a:r>
            <a:endParaRPr b="0" i="0" sz="40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37" name="Shape 137"/>
        <p:cNvGrpSpPr/>
        <p:nvPr/>
      </p:nvGrpSpPr>
      <p:grpSpPr>
        <a:xfrm>
          <a:off x="0" y="0"/>
          <a:ext cx="0" cy="0"/>
          <a:chOff x="0" y="0"/>
          <a:chExt cx="0" cy="0"/>
        </a:xfrm>
      </p:grpSpPr>
      <p:sp>
        <p:nvSpPr>
          <p:cNvPr id="138" name="Google Shape;138;g3a45eb06548_0_29"/>
          <p:cNvSpPr txBox="1"/>
          <p:nvPr>
            <p:ph type="title"/>
          </p:nvPr>
        </p:nvSpPr>
        <p:spPr>
          <a:xfrm>
            <a:off x="690175" y="478350"/>
            <a:ext cx="6150900" cy="11211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solidFill>
                  <a:srgbClr val="7E7E7E"/>
                </a:solidFill>
              </a:rPr>
              <a:t>Angebote die nicht in den Werkstätten stattfinden </a:t>
            </a:r>
            <a:endParaRPr/>
          </a:p>
        </p:txBody>
      </p:sp>
      <p:pic>
        <p:nvPicPr>
          <p:cNvPr id="139" name="Google Shape;139;g3a45eb06548_0_29"/>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40" name="Google Shape;140;g3a45eb06548_0_29"/>
          <p:cNvSpPr txBox="1"/>
          <p:nvPr>
            <p:ph idx="12" type="sldNum"/>
          </p:nvPr>
        </p:nvSpPr>
        <p:spPr>
          <a:xfrm>
            <a:off x="8214994" y="6446122"/>
            <a:ext cx="259800" cy="1848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r>
              <a:rPr lang="de-DE"/>
              <a:t> </a:t>
            </a:r>
            <a:fld id="{00000000-1234-1234-1234-123412341234}" type="slidenum">
              <a:rPr lang="de-DE"/>
              <a:t>‹#›</a:t>
            </a:fld>
            <a:endParaRPr/>
          </a:p>
        </p:txBody>
      </p:sp>
      <p:sp>
        <p:nvSpPr>
          <p:cNvPr id="141" name="Google Shape;141;g3a45eb06548_0_29"/>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666666"/>
              </a:solidFill>
              <a:latin typeface="Arial"/>
              <a:ea typeface="Arial"/>
              <a:cs typeface="Arial"/>
              <a:sym typeface="Arial"/>
            </a:endParaRPr>
          </a:p>
        </p:txBody>
      </p:sp>
      <p:sp>
        <p:nvSpPr>
          <p:cNvPr id="142" name="Google Shape;142;g3a45eb06548_0_29"/>
          <p:cNvSpPr txBox="1"/>
          <p:nvPr/>
        </p:nvSpPr>
        <p:spPr>
          <a:xfrm>
            <a:off x="3367675" y="4886450"/>
            <a:ext cx="2216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 name="Google Shape;143;g3a45eb06548_0_29"/>
          <p:cNvSpPr txBox="1"/>
          <p:nvPr/>
        </p:nvSpPr>
        <p:spPr>
          <a:xfrm>
            <a:off x="479100" y="1769084"/>
            <a:ext cx="8185800" cy="4359000"/>
          </a:xfrm>
          <a:prstGeom prst="rect">
            <a:avLst/>
          </a:prstGeom>
          <a:noFill/>
          <a:ln>
            <a:noFill/>
          </a:ln>
        </p:spPr>
        <p:txBody>
          <a:bodyPr anchorCtr="0" anchor="t" bIns="91425" lIns="91425" spcFirstLastPara="1" rIns="91425" wrap="square" tIns="91425">
            <a:spAutoFit/>
          </a:bodyPr>
          <a:lstStyle/>
          <a:p>
            <a:pPr indent="0" lvl="0" marL="257175" marR="0" rtl="0" algn="l">
              <a:lnSpc>
                <a:spcPct val="116250"/>
              </a:lnSpc>
              <a:spcBef>
                <a:spcPts val="0"/>
              </a:spcBef>
              <a:spcAft>
                <a:spcPts val="0"/>
              </a:spcAft>
              <a:buClr>
                <a:srgbClr val="000000"/>
              </a:buClr>
              <a:buSzPts val="2400"/>
              <a:buFont typeface="Arial"/>
              <a:buNone/>
            </a:pPr>
            <a:r>
              <a:rPr b="1" i="0" lang="de-DE" sz="2400" u="none" cap="none" strike="noStrike">
                <a:solidFill>
                  <a:schemeClr val="dk1"/>
                </a:solidFill>
                <a:latin typeface="Calibri"/>
                <a:ea typeface="Calibri"/>
                <a:cs typeface="Calibri"/>
                <a:sym typeface="Calibri"/>
              </a:rPr>
              <a:t>VERANSTALTUNGEN</a:t>
            </a:r>
            <a:endParaRPr b="1" i="0" sz="24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Patrizia Meißner</a:t>
            </a:r>
            <a:endParaRPr b="0" i="0" sz="24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Ausstellung Stickbee</a:t>
            </a:r>
            <a:endParaRPr b="0" i="0" sz="2400" u="none" cap="none" strike="noStrike">
              <a:solidFill>
                <a:schemeClr val="dk1"/>
              </a:solidFill>
              <a:latin typeface="Calibri"/>
              <a:ea typeface="Calibri"/>
              <a:cs typeface="Calibri"/>
              <a:sym typeface="Calibri"/>
            </a:endParaRPr>
          </a:p>
          <a:p>
            <a:pPr indent="-257175" lvl="0" marL="257175" marR="0" rtl="0" algn="l">
              <a:lnSpc>
                <a:spcPct val="10000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Ausstellung Johannes Petrus Lehner</a:t>
            </a:r>
            <a:endParaRPr b="0" i="0" sz="24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Ausstellung Werner Resch</a:t>
            </a:r>
            <a:endParaRPr b="0" i="0" sz="24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Vernissage "Liebesbaum"</a:t>
            </a:r>
            <a:endParaRPr b="0" i="0" sz="24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Lesung SMART &amp; NETT</a:t>
            </a:r>
            <a:endParaRPr b="0" i="0" sz="24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Lesung Literaten Kulturveranstaltung</a:t>
            </a:r>
            <a:endParaRPr b="0" i="0" sz="24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Teilnahme am Kultursonntag Haidhausen</a:t>
            </a:r>
            <a:endParaRPr b="0" i="0" sz="2400" u="none" cap="none" strike="noStrike">
              <a:solidFill>
                <a:schemeClr val="dk1"/>
              </a:solidFill>
              <a:latin typeface="Calibri"/>
              <a:ea typeface="Calibri"/>
              <a:cs typeface="Calibri"/>
              <a:sym typeface="Calibri"/>
            </a:endParaRPr>
          </a:p>
          <a:p>
            <a:pPr indent="-257175" lvl="0" marL="257175" marR="0" rtl="0" algn="l">
              <a:lnSpc>
                <a:spcPct val="116250"/>
              </a:lnSpc>
              <a:spcBef>
                <a:spcPts val="0"/>
              </a:spcBef>
              <a:spcAft>
                <a:spcPts val="0"/>
              </a:spcAft>
              <a:buClr>
                <a:schemeClr val="dk1"/>
              </a:buClr>
              <a:buSzPts val="2400"/>
              <a:buFont typeface="Arial"/>
              <a:buChar char="-"/>
            </a:pPr>
            <a:r>
              <a:rPr b="0" i="0" lang="de-DE" sz="2400" u="none" cap="none" strike="noStrike">
                <a:solidFill>
                  <a:schemeClr val="dk1"/>
                </a:solidFill>
                <a:latin typeface="Calibri"/>
                <a:ea typeface="Calibri"/>
                <a:cs typeface="Calibri"/>
                <a:sym typeface="Calibri"/>
              </a:rPr>
              <a:t>WEIHNACHTSLESUNG &amp; KONZERT</a:t>
            </a:r>
            <a:endParaRPr b="1" i="0" sz="27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47" name="Shape 147"/>
        <p:cNvGrpSpPr/>
        <p:nvPr/>
      </p:nvGrpSpPr>
      <p:grpSpPr>
        <a:xfrm>
          <a:off x="0" y="0"/>
          <a:ext cx="0" cy="0"/>
          <a:chOff x="0" y="0"/>
          <a:chExt cx="0" cy="0"/>
        </a:xfrm>
      </p:grpSpPr>
      <p:sp>
        <p:nvSpPr>
          <p:cNvPr id="148" name="Google Shape;148;g3a45eb06548_0_38"/>
          <p:cNvSpPr txBox="1"/>
          <p:nvPr>
            <p:ph type="title"/>
          </p:nvPr>
        </p:nvSpPr>
        <p:spPr>
          <a:xfrm>
            <a:off x="690175" y="478350"/>
            <a:ext cx="6150900" cy="11211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solidFill>
                  <a:srgbClr val="7E7E7E"/>
                </a:solidFill>
              </a:rPr>
              <a:t>Angebote die nicht in den Werkstätten stattfinden </a:t>
            </a:r>
            <a:endParaRPr/>
          </a:p>
        </p:txBody>
      </p:sp>
      <p:pic>
        <p:nvPicPr>
          <p:cNvPr id="149" name="Google Shape;149;g3a45eb06548_0_38"/>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50" name="Google Shape;150;g3a45eb06548_0_38"/>
          <p:cNvSpPr txBox="1"/>
          <p:nvPr>
            <p:ph idx="12" type="sldNum"/>
          </p:nvPr>
        </p:nvSpPr>
        <p:spPr>
          <a:xfrm>
            <a:off x="8214994" y="6446122"/>
            <a:ext cx="259800" cy="1848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r>
              <a:rPr lang="de-DE"/>
              <a:t> </a:t>
            </a:r>
            <a:fld id="{00000000-1234-1234-1234-123412341234}" type="slidenum">
              <a:rPr lang="de-DE"/>
              <a:t>‹#›</a:t>
            </a:fld>
            <a:endParaRPr/>
          </a:p>
        </p:txBody>
      </p:sp>
      <p:sp>
        <p:nvSpPr>
          <p:cNvPr id="151" name="Google Shape;151;g3a45eb06548_0_38"/>
          <p:cNvSpPr txBox="1"/>
          <p:nvPr/>
        </p:nvSpPr>
        <p:spPr>
          <a:xfrm>
            <a:off x="338000" y="6265000"/>
            <a:ext cx="3000000" cy="386101"/>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05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p:txBody>
      </p:sp>
      <p:sp>
        <p:nvSpPr>
          <p:cNvPr id="152" name="Google Shape;152;g3a45eb06548_0_38"/>
          <p:cNvSpPr txBox="1"/>
          <p:nvPr/>
        </p:nvSpPr>
        <p:spPr>
          <a:xfrm>
            <a:off x="3367675" y="4886450"/>
            <a:ext cx="2216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53" name="Google Shape;153;g3a45eb06548_0_38"/>
          <p:cNvSpPr txBox="1"/>
          <p:nvPr/>
        </p:nvSpPr>
        <p:spPr>
          <a:xfrm>
            <a:off x="479100" y="1599449"/>
            <a:ext cx="8185800" cy="4754400"/>
          </a:xfrm>
          <a:prstGeom prst="rect">
            <a:avLst/>
          </a:prstGeom>
          <a:noFill/>
          <a:ln>
            <a:noFill/>
          </a:ln>
        </p:spPr>
        <p:txBody>
          <a:bodyPr anchorCtr="0" anchor="t" bIns="91425" lIns="91425" spcFirstLastPara="1" rIns="91425" wrap="square" tIns="91425">
            <a:spAutoFit/>
          </a:bodyPr>
          <a:lstStyle/>
          <a:p>
            <a:pPr indent="0" lvl="0" marL="257175" marR="0" rtl="0" algn="l">
              <a:lnSpc>
                <a:spcPct val="116250"/>
              </a:lnSpc>
              <a:spcBef>
                <a:spcPts val="0"/>
              </a:spcBef>
              <a:spcAft>
                <a:spcPts val="0"/>
              </a:spcAft>
              <a:buClr>
                <a:srgbClr val="000000"/>
              </a:buClr>
              <a:buSzPts val="2000"/>
              <a:buFont typeface="Arial"/>
              <a:buNone/>
            </a:pPr>
            <a:r>
              <a:rPr b="1" i="0" lang="de-DE" sz="2100" u="none" cap="none" strike="noStrike">
                <a:solidFill>
                  <a:schemeClr val="dk1"/>
                </a:solidFill>
                <a:latin typeface="Calibri"/>
                <a:ea typeface="Calibri"/>
                <a:cs typeface="Calibri"/>
                <a:sym typeface="Calibri"/>
              </a:rPr>
              <a:t>ANGEBOTE IM HAUS</a:t>
            </a:r>
            <a:endParaRPr b="1" i="0" sz="2100" u="none" cap="none" strike="noStrike">
              <a:solidFill>
                <a:schemeClr val="dk1"/>
              </a:solidFill>
              <a:latin typeface="Calibri"/>
              <a:ea typeface="Calibri"/>
              <a:cs typeface="Calibri"/>
              <a:sym typeface="Calibri"/>
            </a:endParaRPr>
          </a:p>
          <a:p>
            <a:pPr indent="-244475" lvl="0" marL="257175" marR="0" rtl="0" algn="l">
              <a:lnSpc>
                <a:spcPct val="11625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Spieleabende</a:t>
            </a:r>
            <a:endParaRPr b="0" i="0" sz="1600" u="none" cap="none" strike="noStrike">
              <a:solidFill>
                <a:schemeClr val="dk1"/>
              </a:solidFill>
              <a:latin typeface="Calibri"/>
              <a:ea typeface="Calibri"/>
              <a:cs typeface="Calibri"/>
              <a:sym typeface="Calibri"/>
            </a:endParaRPr>
          </a:p>
          <a:p>
            <a:pPr indent="-244475" lvl="0" marL="257175" marR="0" rtl="0" algn="l">
              <a:lnSpc>
                <a:spcPct val="10000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Inklusiver Häkel- und Handarbeitstreff</a:t>
            </a:r>
            <a:endParaRPr b="0" i="0" sz="1600" u="none" cap="none" strike="noStrike">
              <a:solidFill>
                <a:schemeClr val="dk1"/>
              </a:solidFill>
              <a:latin typeface="Calibri"/>
              <a:ea typeface="Calibri"/>
              <a:cs typeface="Calibri"/>
              <a:sym typeface="Calibri"/>
            </a:endParaRPr>
          </a:p>
          <a:p>
            <a:pPr indent="-244475" lvl="0" marL="257175" marR="0" rtl="0" algn="l">
              <a:lnSpc>
                <a:spcPct val="11625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DGHK Lampenbau</a:t>
            </a:r>
            <a:endParaRPr b="0" i="0" sz="1600" u="none" cap="none" strike="noStrike">
              <a:solidFill>
                <a:schemeClr val="dk1"/>
              </a:solidFill>
              <a:latin typeface="Calibri"/>
              <a:ea typeface="Calibri"/>
              <a:cs typeface="Calibri"/>
              <a:sym typeface="Calibri"/>
            </a:endParaRPr>
          </a:p>
          <a:p>
            <a:pPr indent="-244475" lvl="0" marL="257175" marR="0" rtl="0" algn="l">
              <a:lnSpc>
                <a:spcPct val="10000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Philosophisches Café "Gedankenschmiede"</a:t>
            </a:r>
            <a:endParaRPr b="0" i="0" sz="1600" u="none" cap="none" strike="noStrike">
              <a:solidFill>
                <a:schemeClr val="dk1"/>
              </a:solidFill>
              <a:latin typeface="Calibri"/>
              <a:ea typeface="Calibri"/>
              <a:cs typeface="Calibri"/>
              <a:sym typeface="Calibri"/>
            </a:endParaRPr>
          </a:p>
          <a:p>
            <a:pPr indent="-244475" lvl="0" marL="257175" marR="0" rtl="0" algn="l">
              <a:lnSpc>
                <a:spcPct val="11625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KUMON Lerncenter</a:t>
            </a:r>
            <a:endParaRPr b="0" i="0" sz="1600" u="none" cap="none" strike="noStrike">
              <a:solidFill>
                <a:schemeClr val="dk1"/>
              </a:solidFill>
              <a:latin typeface="Calibri"/>
              <a:ea typeface="Calibri"/>
              <a:cs typeface="Calibri"/>
              <a:sym typeface="Calibri"/>
            </a:endParaRPr>
          </a:p>
          <a:p>
            <a:pPr indent="-244475" lvl="0" marL="257175" marR="0" rtl="0" algn="l">
              <a:lnSpc>
                <a:spcPct val="10000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Japanische Kinder </a:t>
            </a:r>
            <a:endParaRPr b="0" i="0" sz="1600" u="none" cap="none" strike="noStrike">
              <a:solidFill>
                <a:schemeClr val="dk1"/>
              </a:solidFill>
              <a:latin typeface="Calibri"/>
              <a:ea typeface="Calibri"/>
              <a:cs typeface="Calibri"/>
              <a:sym typeface="Calibri"/>
            </a:endParaRPr>
          </a:p>
          <a:p>
            <a:pPr indent="-244475" lvl="0" marL="257175" marR="0" rtl="0" algn="l">
              <a:lnSpc>
                <a:spcPct val="11625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Münchner Ferienpass in den Ferien</a:t>
            </a:r>
            <a:endParaRPr b="0" i="0" sz="1600" u="none" cap="none" strike="noStrike">
              <a:solidFill>
                <a:schemeClr val="dk1"/>
              </a:solidFill>
              <a:latin typeface="Calibri"/>
              <a:ea typeface="Calibri"/>
              <a:cs typeface="Calibri"/>
              <a:sym typeface="Calibri"/>
            </a:endParaRPr>
          </a:p>
          <a:p>
            <a:pPr indent="-244475" lvl="0" marL="257175" marR="0" rtl="0" algn="l">
              <a:lnSpc>
                <a:spcPct val="11625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Vereinzelte Kindergeburtstag</a:t>
            </a:r>
            <a:endParaRPr b="0" i="0" sz="1600" u="none" cap="none" strike="noStrike">
              <a:solidFill>
                <a:schemeClr val="dk1"/>
              </a:solidFill>
              <a:latin typeface="Calibri"/>
              <a:ea typeface="Calibri"/>
              <a:cs typeface="Calibri"/>
              <a:sym typeface="Calibri"/>
            </a:endParaRPr>
          </a:p>
          <a:p>
            <a:pPr indent="-244475" lvl="0" marL="257175" marR="0" rtl="0" algn="l">
              <a:lnSpc>
                <a:spcPct val="11625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Führung Stiftungsfrühling</a:t>
            </a:r>
            <a:endParaRPr b="0" i="0" sz="1600" u="none" cap="none" strike="noStrike">
              <a:solidFill>
                <a:schemeClr val="dk1"/>
              </a:solidFill>
              <a:latin typeface="Calibri"/>
              <a:ea typeface="Calibri"/>
              <a:cs typeface="Calibri"/>
              <a:sym typeface="Calibri"/>
            </a:endParaRPr>
          </a:p>
          <a:p>
            <a:pPr indent="-244475" lvl="0" marL="257175" marR="0" rtl="0" algn="l">
              <a:lnSpc>
                <a:spcPct val="11625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Tanzberger Körperarbeit</a:t>
            </a:r>
            <a:endParaRPr b="0" i="0" sz="1600" u="none" cap="none" strike="noStrike">
              <a:solidFill>
                <a:schemeClr val="dk1"/>
              </a:solidFill>
              <a:latin typeface="Calibri"/>
              <a:ea typeface="Calibri"/>
              <a:cs typeface="Calibri"/>
              <a:sym typeface="Calibri"/>
            </a:endParaRPr>
          </a:p>
          <a:p>
            <a:pPr indent="-244475" lvl="0" marL="257175" marR="0" rtl="0" algn="l">
              <a:lnSpc>
                <a:spcPct val="10000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Gerti Falk – Adventskranzbinden</a:t>
            </a:r>
            <a:endParaRPr b="0" i="0" sz="1600" u="none" cap="none" strike="noStrike">
              <a:solidFill>
                <a:schemeClr val="dk1"/>
              </a:solidFill>
              <a:latin typeface="Calibri"/>
              <a:ea typeface="Calibri"/>
              <a:cs typeface="Calibri"/>
              <a:sym typeface="Calibri"/>
            </a:endParaRPr>
          </a:p>
          <a:p>
            <a:pPr indent="-244475" lvl="0" marL="257175" marR="0" rtl="0" algn="l">
              <a:lnSpc>
                <a:spcPct val="10000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Metall Kurs Gemeinde München Beth Shalom</a:t>
            </a:r>
            <a:endParaRPr sz="1200"/>
          </a:p>
          <a:p>
            <a:pPr indent="-244475" lvl="0" marL="257175" marR="0" rtl="0" algn="l">
              <a:lnSpc>
                <a:spcPct val="10000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Kleidertausch</a:t>
            </a:r>
            <a:endParaRPr sz="1200"/>
          </a:p>
          <a:p>
            <a:pPr indent="-244475" lvl="0" marL="257175" marR="0" rtl="0" algn="l">
              <a:lnSpc>
                <a:spcPct val="100000"/>
              </a:lnSpc>
              <a:spcBef>
                <a:spcPts val="0"/>
              </a:spcBef>
              <a:spcAft>
                <a:spcPts val="0"/>
              </a:spcAft>
              <a:buClr>
                <a:schemeClr val="dk1"/>
              </a:buClr>
              <a:buSzPts val="1800"/>
              <a:buFont typeface="Arial"/>
              <a:buChar char="-"/>
            </a:pPr>
            <a:r>
              <a:rPr b="0" i="0" lang="de-DE" sz="1600" u="none" cap="none" strike="noStrike">
                <a:solidFill>
                  <a:schemeClr val="dk1"/>
                </a:solidFill>
                <a:latin typeface="Calibri"/>
                <a:ea typeface="Calibri"/>
                <a:cs typeface="Calibri"/>
                <a:sym typeface="Calibri"/>
              </a:rPr>
              <a:t>Foodsharing</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57" name="Shape 157"/>
        <p:cNvGrpSpPr/>
        <p:nvPr/>
      </p:nvGrpSpPr>
      <p:grpSpPr>
        <a:xfrm>
          <a:off x="0" y="0"/>
          <a:ext cx="0" cy="0"/>
          <a:chOff x="0" y="0"/>
          <a:chExt cx="0" cy="0"/>
        </a:xfrm>
      </p:grpSpPr>
      <p:sp>
        <p:nvSpPr>
          <p:cNvPr id="158" name="Google Shape;158;p10"/>
          <p:cNvSpPr txBox="1"/>
          <p:nvPr>
            <p:ph type="title"/>
          </p:nvPr>
        </p:nvSpPr>
        <p:spPr>
          <a:xfrm>
            <a:off x="690178" y="478350"/>
            <a:ext cx="5524500" cy="5670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t>Schwerpunkte 2024 bis heute</a:t>
            </a:r>
            <a:endParaRPr/>
          </a:p>
        </p:txBody>
      </p:sp>
      <p:sp>
        <p:nvSpPr>
          <p:cNvPr id="159" name="Google Shape;159;p10"/>
          <p:cNvSpPr txBox="1"/>
          <p:nvPr/>
        </p:nvSpPr>
        <p:spPr>
          <a:xfrm>
            <a:off x="690168" y="1796897"/>
            <a:ext cx="3738900" cy="1243500"/>
          </a:xfrm>
          <a:prstGeom prst="rect">
            <a:avLst/>
          </a:prstGeom>
          <a:noFill/>
          <a:ln>
            <a:noFill/>
          </a:ln>
        </p:spPr>
        <p:txBody>
          <a:bodyPr anchorCtr="0" anchor="t" bIns="0" lIns="0" spcFirstLastPara="1" rIns="0" wrap="square" tIns="114300">
            <a:spAutoFit/>
          </a:bodyPr>
          <a:lstStyle/>
          <a:p>
            <a:pPr indent="-342900" lvl="0" marL="355600" marR="0" rtl="0" algn="l">
              <a:lnSpc>
                <a:spcPct val="100000"/>
              </a:lnSpc>
              <a:spcBef>
                <a:spcPts val="0"/>
              </a:spcBef>
              <a:spcAft>
                <a:spcPts val="0"/>
              </a:spcAft>
              <a:buClr>
                <a:schemeClr val="dk1"/>
              </a:buClr>
              <a:buSzPts val="2000"/>
              <a:buFont typeface="Arial"/>
              <a:buChar char="•"/>
            </a:pPr>
            <a:r>
              <a:rPr b="0" i="0" lang="de-DE" sz="2000" u="none" cap="none" strike="noStrike">
                <a:solidFill>
                  <a:schemeClr val="dk1"/>
                </a:solidFill>
                <a:latin typeface="Calibri"/>
                <a:ea typeface="Calibri"/>
                <a:cs typeface="Calibri"/>
                <a:sym typeface="Calibri"/>
              </a:rPr>
              <a:t>Personal</a:t>
            </a:r>
            <a:endParaRPr b="0" i="0" sz="2000" u="none" cap="none" strike="noStrike">
              <a:solidFill>
                <a:schemeClr val="dk1"/>
              </a:solidFill>
              <a:latin typeface="Calibri"/>
              <a:ea typeface="Calibri"/>
              <a:cs typeface="Calibri"/>
              <a:sym typeface="Calibri"/>
            </a:endParaRPr>
          </a:p>
          <a:p>
            <a:pPr indent="-342900" lvl="0" marL="355600" marR="0" rtl="0" algn="l">
              <a:lnSpc>
                <a:spcPct val="100000"/>
              </a:lnSpc>
              <a:spcBef>
                <a:spcPts val="805"/>
              </a:spcBef>
              <a:spcAft>
                <a:spcPts val="0"/>
              </a:spcAft>
              <a:buClr>
                <a:schemeClr val="dk1"/>
              </a:buClr>
              <a:buSzPts val="2000"/>
              <a:buFont typeface="Arial"/>
              <a:buChar char="•"/>
            </a:pPr>
            <a:r>
              <a:rPr b="0" i="0" lang="de-DE" sz="2000" u="none" cap="none" strike="noStrike">
                <a:solidFill>
                  <a:schemeClr val="dk1"/>
                </a:solidFill>
                <a:latin typeface="Calibri"/>
                <a:ea typeface="Calibri"/>
                <a:cs typeface="Calibri"/>
                <a:sym typeface="Calibri"/>
              </a:rPr>
              <a:t>Finanzierung</a:t>
            </a:r>
            <a:endParaRPr b="0" i="0" sz="2000" u="none" cap="none" strike="noStrike">
              <a:solidFill>
                <a:schemeClr val="dk1"/>
              </a:solidFill>
              <a:latin typeface="Calibri"/>
              <a:ea typeface="Calibri"/>
              <a:cs typeface="Calibri"/>
              <a:sym typeface="Calibri"/>
            </a:endParaRPr>
          </a:p>
          <a:p>
            <a:pPr indent="-342900" lvl="0" marL="355600" marR="0" rtl="0" algn="l">
              <a:lnSpc>
                <a:spcPct val="100000"/>
              </a:lnSpc>
              <a:spcBef>
                <a:spcPts val="790"/>
              </a:spcBef>
              <a:spcAft>
                <a:spcPts val="0"/>
              </a:spcAft>
              <a:buClr>
                <a:schemeClr val="dk1"/>
              </a:buClr>
              <a:buSzPts val="2000"/>
              <a:buFont typeface="Arial"/>
              <a:buChar char="•"/>
            </a:pPr>
            <a:r>
              <a:rPr b="0" i="0" lang="de-DE" sz="2000" u="none" cap="none" strike="noStrike">
                <a:solidFill>
                  <a:schemeClr val="dk1"/>
                </a:solidFill>
                <a:latin typeface="Calibri"/>
                <a:ea typeface="Calibri"/>
                <a:cs typeface="Calibri"/>
                <a:sym typeface="Calibri"/>
              </a:rPr>
              <a:t>Vernetzung und Austausch</a:t>
            </a:r>
            <a:endParaRPr b="0" i="0" sz="2000" u="none" cap="none" strike="noStrike">
              <a:solidFill>
                <a:schemeClr val="dk1"/>
              </a:solidFill>
              <a:latin typeface="Calibri"/>
              <a:ea typeface="Calibri"/>
              <a:cs typeface="Calibri"/>
              <a:sym typeface="Calibri"/>
            </a:endParaRPr>
          </a:p>
        </p:txBody>
      </p:sp>
      <p:pic>
        <p:nvPicPr>
          <p:cNvPr id="160" name="Google Shape;160;p10"/>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61" name="Google Shape;161;p10"/>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162" name="Google Shape;162;p10"/>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66" name="Shape 166"/>
        <p:cNvGrpSpPr/>
        <p:nvPr/>
      </p:nvGrpSpPr>
      <p:grpSpPr>
        <a:xfrm>
          <a:off x="0" y="0"/>
          <a:ext cx="0" cy="0"/>
          <a:chOff x="0" y="0"/>
          <a:chExt cx="0" cy="0"/>
        </a:xfrm>
      </p:grpSpPr>
      <p:sp>
        <p:nvSpPr>
          <p:cNvPr id="167" name="Google Shape;167;p11"/>
          <p:cNvSpPr txBox="1"/>
          <p:nvPr>
            <p:ph type="title"/>
          </p:nvPr>
        </p:nvSpPr>
        <p:spPr>
          <a:xfrm>
            <a:off x="690168" y="478358"/>
            <a:ext cx="1616100" cy="574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solidFill>
                  <a:srgbClr val="7E7E7E"/>
                </a:solidFill>
              </a:rPr>
              <a:t>Personal</a:t>
            </a:r>
            <a:endParaRPr/>
          </a:p>
        </p:txBody>
      </p:sp>
      <p:sp>
        <p:nvSpPr>
          <p:cNvPr id="168" name="Google Shape;168;p11"/>
          <p:cNvSpPr txBox="1"/>
          <p:nvPr/>
        </p:nvSpPr>
        <p:spPr>
          <a:xfrm>
            <a:off x="923050" y="1053150"/>
            <a:ext cx="5820600" cy="259800"/>
          </a:xfrm>
          <a:prstGeom prst="rect">
            <a:avLst/>
          </a:prstGeom>
          <a:noFill/>
          <a:ln>
            <a:noFill/>
          </a:ln>
        </p:spPr>
        <p:txBody>
          <a:bodyPr anchorCtr="0" anchor="t" bIns="0" lIns="0" spcFirstLastPara="1" rIns="0" wrap="square" tIns="13325">
            <a:spAutoFit/>
          </a:bodyPr>
          <a:lstStyle/>
          <a:p>
            <a:pPr indent="0" lvl="0" marL="0" marR="0" rtl="0" algn="just">
              <a:lnSpc>
                <a:spcPct val="100000"/>
              </a:lnSpc>
              <a:spcBef>
                <a:spcPts val="0"/>
              </a:spcBef>
              <a:spcAft>
                <a:spcPts val="0"/>
              </a:spcAft>
              <a:buClr>
                <a:srgbClr val="000000"/>
              </a:buClr>
              <a:buSzPts val="2000"/>
              <a:buFont typeface="Arial"/>
              <a:buNone/>
            </a:pPr>
            <a:r>
              <a:t/>
            </a:r>
            <a:endParaRPr b="0" i="0" sz="1600" u="none" cap="none" strike="noStrike">
              <a:solidFill>
                <a:schemeClr val="dk1"/>
              </a:solidFill>
              <a:latin typeface="Calibri"/>
              <a:ea typeface="Calibri"/>
              <a:cs typeface="Calibri"/>
              <a:sym typeface="Calibri"/>
            </a:endParaRPr>
          </a:p>
        </p:txBody>
      </p:sp>
      <p:pic>
        <p:nvPicPr>
          <p:cNvPr id="169" name="Google Shape;169;p11"/>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70" name="Google Shape;170;p11"/>
          <p:cNvSpPr txBox="1"/>
          <p:nvPr>
            <p:ph idx="12" type="sldNum"/>
          </p:nvPr>
        </p:nvSpPr>
        <p:spPr>
          <a:xfrm>
            <a:off x="8214994" y="6446122"/>
            <a:ext cx="259800" cy="1848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r>
              <a:rPr lang="de-DE"/>
              <a:t> </a:t>
            </a:r>
            <a:fld id="{00000000-1234-1234-1234-123412341234}" type="slidenum">
              <a:rPr lang="de-DE"/>
              <a:t>‹#›</a:t>
            </a:fld>
            <a:endParaRPr/>
          </a:p>
        </p:txBody>
      </p:sp>
      <p:sp>
        <p:nvSpPr>
          <p:cNvPr id="171" name="Google Shape;171;p11"/>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666666"/>
              </a:solidFill>
              <a:latin typeface="Arial"/>
              <a:ea typeface="Arial"/>
              <a:cs typeface="Arial"/>
              <a:sym typeface="Arial"/>
            </a:endParaRPr>
          </a:p>
        </p:txBody>
      </p:sp>
      <p:sp>
        <p:nvSpPr>
          <p:cNvPr id="172" name="Google Shape;172;p11"/>
          <p:cNvSpPr txBox="1"/>
          <p:nvPr/>
        </p:nvSpPr>
        <p:spPr>
          <a:xfrm>
            <a:off x="3367675" y="4886450"/>
            <a:ext cx="2216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73" name="Google Shape;173;p11" title="Diagramm"/>
          <p:cNvPicPr preferRelativeResize="0"/>
          <p:nvPr/>
        </p:nvPicPr>
        <p:blipFill rotWithShape="1">
          <a:blip r:embed="rId4">
            <a:alphaModFix/>
          </a:blip>
          <a:srcRect b="0" l="0" r="0" t="0"/>
          <a:stretch/>
        </p:blipFill>
        <p:spPr>
          <a:xfrm>
            <a:off x="285750" y="1542999"/>
            <a:ext cx="8572500" cy="4536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77" name="Shape 177"/>
        <p:cNvGrpSpPr/>
        <p:nvPr/>
      </p:nvGrpSpPr>
      <p:grpSpPr>
        <a:xfrm>
          <a:off x="0" y="0"/>
          <a:ext cx="0" cy="0"/>
          <a:chOff x="0" y="0"/>
          <a:chExt cx="0" cy="0"/>
        </a:xfrm>
      </p:grpSpPr>
      <p:sp>
        <p:nvSpPr>
          <p:cNvPr id="178" name="Google Shape;178;g2b3f36d2d2b_0_8"/>
          <p:cNvSpPr txBox="1"/>
          <p:nvPr>
            <p:ph type="title"/>
          </p:nvPr>
        </p:nvSpPr>
        <p:spPr>
          <a:xfrm>
            <a:off x="690176" y="478350"/>
            <a:ext cx="6167700" cy="5670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solidFill>
                  <a:srgbClr val="7E7E7E"/>
                </a:solidFill>
              </a:rPr>
              <a:t>MITARBEITENDE &amp; FREIE 2024</a:t>
            </a:r>
            <a:endParaRPr/>
          </a:p>
        </p:txBody>
      </p:sp>
      <p:pic>
        <p:nvPicPr>
          <p:cNvPr id="179" name="Google Shape;179;g2b3f36d2d2b_0_8"/>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80" name="Google Shape;180;g2b3f36d2d2b_0_8"/>
          <p:cNvSpPr txBox="1"/>
          <p:nvPr>
            <p:ph idx="12" type="sldNum"/>
          </p:nvPr>
        </p:nvSpPr>
        <p:spPr>
          <a:xfrm>
            <a:off x="8214994" y="6446122"/>
            <a:ext cx="259800" cy="1848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r>
              <a:rPr lang="de-DE"/>
              <a:t> </a:t>
            </a:r>
            <a:fld id="{00000000-1234-1234-1234-123412341234}" type="slidenum">
              <a:rPr lang="de-DE"/>
              <a:t>‹#›</a:t>
            </a:fld>
            <a:endParaRPr/>
          </a:p>
        </p:txBody>
      </p:sp>
      <p:sp>
        <p:nvSpPr>
          <p:cNvPr id="181" name="Google Shape;181;g2b3f36d2d2b_0_8"/>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666666"/>
              </a:solidFill>
              <a:latin typeface="Arial"/>
              <a:ea typeface="Arial"/>
              <a:cs typeface="Arial"/>
              <a:sym typeface="Arial"/>
            </a:endParaRPr>
          </a:p>
        </p:txBody>
      </p:sp>
      <p:sp>
        <p:nvSpPr>
          <p:cNvPr id="182" name="Google Shape;182;g2b3f36d2d2b_0_8"/>
          <p:cNvSpPr txBox="1"/>
          <p:nvPr/>
        </p:nvSpPr>
        <p:spPr>
          <a:xfrm>
            <a:off x="3367675" y="4886450"/>
            <a:ext cx="2216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3" name="Google Shape;183;g2b3f36d2d2b_0_8"/>
          <p:cNvSpPr txBox="1"/>
          <p:nvPr/>
        </p:nvSpPr>
        <p:spPr>
          <a:xfrm>
            <a:off x="479100" y="1498613"/>
            <a:ext cx="8185800" cy="4494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de-DE" sz="2800" u="none" cap="none" strike="noStrike">
                <a:solidFill>
                  <a:schemeClr val="dk1"/>
                </a:solidFill>
                <a:latin typeface="Calibri"/>
                <a:ea typeface="Calibri"/>
                <a:cs typeface="Calibri"/>
                <a:sym typeface="Calibri"/>
              </a:rPr>
              <a:t>Gabriele Gottschalk-Keller, Reinhard Mesletzky, Stocki, Martina, Sabrina, Jens, Antje, Susanne, Heiko, Iwakami-Dose, Sanae Gregg, Jules, Josefine, Benedikt Stams, Kim, Marlene, Ursula, Friederike, Lena, Berit, Andrea, Kurt, Florian, Günther, Horst, Annegret, Ulrike, Sofia, Michi, Sascha, Renata, Marlene, Tanzberger, Gerti, Caroline, Arni, Karen, Martin, Ute, Elisabeth, Erich, Andreas, Stefan, Kristina, Brigitte, Ingrid, Sergeij, Moni, Holger, Jakob, Deagan, Ellen, Regina, Andrea, Tim …</a:t>
            </a:r>
            <a:endParaRPr b="0" i="0" sz="28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12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3">
                                            <p:txEl>
                                              <p:pRg end="0" st="0"/>
                                            </p:txEl>
                                          </p:spTgt>
                                        </p:tgtEl>
                                        <p:attrNameLst>
                                          <p:attrName>style.visibility</p:attrName>
                                        </p:attrNameLst>
                                      </p:cBhvr>
                                      <p:to>
                                        <p:strVal val="visible"/>
                                      </p:to>
                                    </p:set>
                                    <p:animEffect filter="fade" transition="in">
                                      <p:cBhvr>
                                        <p:cTn dur="1000"/>
                                        <p:tgtEl>
                                          <p:spTgt spid="18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87" name="Shape 187"/>
        <p:cNvGrpSpPr/>
        <p:nvPr/>
      </p:nvGrpSpPr>
      <p:grpSpPr>
        <a:xfrm>
          <a:off x="0" y="0"/>
          <a:ext cx="0" cy="0"/>
          <a:chOff x="0" y="0"/>
          <a:chExt cx="0" cy="0"/>
        </a:xfrm>
      </p:grpSpPr>
      <p:sp>
        <p:nvSpPr>
          <p:cNvPr id="188" name="Google Shape;188;p12"/>
          <p:cNvSpPr txBox="1"/>
          <p:nvPr>
            <p:ph type="title"/>
          </p:nvPr>
        </p:nvSpPr>
        <p:spPr>
          <a:xfrm>
            <a:off x="690168" y="478358"/>
            <a:ext cx="2407800" cy="574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solidFill>
                  <a:srgbClr val="7E7E7E"/>
                </a:solidFill>
              </a:rPr>
              <a:t>Finanzierung</a:t>
            </a:r>
            <a:endParaRPr/>
          </a:p>
        </p:txBody>
      </p:sp>
      <p:sp>
        <p:nvSpPr>
          <p:cNvPr id="189" name="Google Shape;189;p12"/>
          <p:cNvSpPr txBox="1"/>
          <p:nvPr/>
        </p:nvSpPr>
        <p:spPr>
          <a:xfrm>
            <a:off x="690175" y="1504625"/>
            <a:ext cx="8054400" cy="4275900"/>
          </a:xfrm>
          <a:prstGeom prst="rect">
            <a:avLst/>
          </a:prstGeom>
          <a:noFill/>
          <a:ln>
            <a:noFill/>
          </a:ln>
        </p:spPr>
        <p:txBody>
          <a:bodyPr anchorCtr="0" anchor="t" bIns="0" lIns="0" spcFirstLastPara="1" rIns="0" wrap="square" tIns="13325">
            <a:spAutoFit/>
          </a:bodyPr>
          <a:lstStyle/>
          <a:p>
            <a:pPr indent="-342900" lvl="0" marL="354965" marR="5080" rtl="0" algn="l">
              <a:lnSpc>
                <a:spcPct val="100000"/>
              </a:lnSpc>
              <a:spcBef>
                <a:spcPts val="0"/>
              </a:spcBef>
              <a:spcAft>
                <a:spcPts val="0"/>
              </a:spcAft>
              <a:buClr>
                <a:schemeClr val="dk1"/>
              </a:buClr>
              <a:buSzPts val="2400"/>
              <a:buFont typeface="Arial"/>
              <a:buChar char="•"/>
            </a:pPr>
            <a:r>
              <a:rPr b="1" i="0" lang="de-DE" sz="2000" u="none" cap="none" strike="noStrike">
                <a:solidFill>
                  <a:schemeClr val="dk1"/>
                </a:solidFill>
                <a:latin typeface="Calibri"/>
                <a:ea typeface="Calibri"/>
                <a:cs typeface="Calibri"/>
                <a:sym typeface="Calibri"/>
              </a:rPr>
              <a:t>Förderung Kulturreferat</a:t>
            </a:r>
            <a:r>
              <a:rPr b="0" i="0" lang="de-DE" sz="2000" u="none" cap="none" strike="noStrike">
                <a:solidFill>
                  <a:schemeClr val="dk1"/>
                </a:solidFill>
                <a:latin typeface="Calibri"/>
                <a:ea typeface="Calibri"/>
                <a:cs typeface="Calibri"/>
                <a:sym typeface="Calibri"/>
              </a:rPr>
              <a:t>: ab 2023 132.000€. Das HEi konnte von einer Projektförderung in eine institutionelle Förderung wechseln.</a:t>
            </a:r>
            <a:endParaRPr b="0" i="0" sz="2000" u="none" cap="none" strike="noStrike">
              <a:solidFill>
                <a:schemeClr val="dk1"/>
              </a:solidFill>
              <a:latin typeface="Calibri"/>
              <a:ea typeface="Calibri"/>
              <a:cs typeface="Calibri"/>
              <a:sym typeface="Calibri"/>
            </a:endParaRPr>
          </a:p>
          <a:p>
            <a:pPr indent="-317500" lvl="0" marL="355600" marR="0" rtl="0" algn="l">
              <a:lnSpc>
                <a:spcPct val="100000"/>
              </a:lnSpc>
              <a:spcBef>
                <a:spcPts val="790"/>
              </a:spcBef>
              <a:spcAft>
                <a:spcPts val="0"/>
              </a:spcAft>
              <a:buClr>
                <a:schemeClr val="dk1"/>
              </a:buClr>
              <a:buSzPts val="2000"/>
              <a:buFont typeface="Calibri"/>
              <a:buChar char="•"/>
            </a:pPr>
            <a:r>
              <a:rPr b="1" i="0" lang="de-DE" sz="2000" u="none" cap="none" strike="noStrike">
                <a:solidFill>
                  <a:schemeClr val="dk1"/>
                </a:solidFill>
                <a:latin typeface="Calibri"/>
                <a:ea typeface="Calibri"/>
                <a:cs typeface="Calibri"/>
                <a:sym typeface="Calibri"/>
              </a:rPr>
              <a:t>Sponsoring</a:t>
            </a:r>
            <a:r>
              <a:rPr b="0" i="0" lang="de-DE" sz="2000" u="none" cap="none" strike="noStrike">
                <a:solidFill>
                  <a:schemeClr val="dk1"/>
                </a:solidFill>
                <a:latin typeface="Calibri"/>
                <a:ea typeface="Calibri"/>
                <a:cs typeface="Calibri"/>
                <a:sym typeface="Calibri"/>
              </a:rPr>
              <a:t>: bisher nur ein ein Sponsor, die bayerische Hausbau, endet 2025</a:t>
            </a:r>
            <a:endParaRPr b="0" i="0" sz="2000" u="none" cap="none" strike="noStrike">
              <a:solidFill>
                <a:schemeClr val="dk1"/>
              </a:solidFill>
              <a:latin typeface="Calibri"/>
              <a:ea typeface="Calibri"/>
              <a:cs typeface="Calibri"/>
              <a:sym typeface="Calibri"/>
            </a:endParaRPr>
          </a:p>
          <a:p>
            <a:pPr indent="-317500" lvl="0" marL="355600" marR="0" rtl="0" algn="l">
              <a:lnSpc>
                <a:spcPct val="100000"/>
              </a:lnSpc>
              <a:spcBef>
                <a:spcPts val="790"/>
              </a:spcBef>
              <a:spcAft>
                <a:spcPts val="0"/>
              </a:spcAft>
              <a:buClr>
                <a:schemeClr val="dk1"/>
              </a:buClr>
              <a:buSzPts val="2000"/>
              <a:buFont typeface="Calibri"/>
              <a:buChar char="•"/>
            </a:pPr>
            <a:r>
              <a:rPr b="1" i="0" lang="de-DE" sz="2000" u="none" cap="none" strike="noStrike">
                <a:solidFill>
                  <a:schemeClr val="dk1"/>
                </a:solidFill>
                <a:latin typeface="Calibri"/>
                <a:ea typeface="Calibri"/>
                <a:cs typeface="Calibri"/>
                <a:sym typeface="Calibri"/>
              </a:rPr>
              <a:t>Postcode Stiftung:</a:t>
            </a:r>
            <a:r>
              <a:rPr b="0" i="0" lang="de-DE" sz="2000" u="none" cap="none" strike="noStrike">
                <a:solidFill>
                  <a:schemeClr val="dk1"/>
                </a:solidFill>
                <a:latin typeface="Calibri"/>
                <a:ea typeface="Calibri"/>
                <a:cs typeface="Calibri"/>
                <a:sym typeface="Calibri"/>
              </a:rPr>
              <a:t> 79.000€ bis Ende 2025 für Angebote für junge Menschen (Musik, Film, Streetart Kunst)</a:t>
            </a:r>
            <a:endParaRPr b="0" i="0" sz="2000" u="none" cap="none" strike="noStrike">
              <a:solidFill>
                <a:schemeClr val="dk1"/>
              </a:solidFill>
              <a:latin typeface="Calibri"/>
              <a:ea typeface="Calibri"/>
              <a:cs typeface="Calibri"/>
              <a:sym typeface="Calibri"/>
            </a:endParaRPr>
          </a:p>
          <a:p>
            <a:pPr indent="-317500" lvl="0" marL="355600" marR="0" rtl="0" algn="l">
              <a:lnSpc>
                <a:spcPct val="100000"/>
              </a:lnSpc>
              <a:spcBef>
                <a:spcPts val="790"/>
              </a:spcBef>
              <a:spcAft>
                <a:spcPts val="0"/>
              </a:spcAft>
              <a:buClr>
                <a:schemeClr val="dk1"/>
              </a:buClr>
              <a:buSzPts val="2000"/>
              <a:buFont typeface="Calibri"/>
              <a:buChar char="•"/>
            </a:pPr>
            <a:r>
              <a:rPr b="0" i="0" lang="de-DE" sz="2000" u="none" cap="none" strike="noStrike">
                <a:solidFill>
                  <a:schemeClr val="dk1"/>
                </a:solidFill>
                <a:latin typeface="Calibri"/>
                <a:ea typeface="Calibri"/>
                <a:cs typeface="Calibri"/>
                <a:sym typeface="Calibri"/>
              </a:rPr>
              <a:t>Weitere erfolgreiche Stiftungsanträge bei Münchner Bürgerstiftung, Wittmann Stiftung, Airbnb Community Fund und GLS Treuhandstiftung mit insgesamt ca. 90.000€</a:t>
            </a:r>
            <a:endParaRPr b="0" i="0" sz="2000" u="none" cap="none" strike="noStrike">
              <a:solidFill>
                <a:schemeClr val="dk1"/>
              </a:solidFill>
              <a:latin typeface="Calibri"/>
              <a:ea typeface="Calibri"/>
              <a:cs typeface="Calibri"/>
              <a:sym typeface="Calibri"/>
            </a:endParaRPr>
          </a:p>
          <a:p>
            <a:pPr indent="-317500" lvl="0" marL="355600" marR="0" rtl="0" algn="l">
              <a:lnSpc>
                <a:spcPct val="100000"/>
              </a:lnSpc>
              <a:spcBef>
                <a:spcPts val="790"/>
              </a:spcBef>
              <a:spcAft>
                <a:spcPts val="0"/>
              </a:spcAft>
              <a:buClr>
                <a:schemeClr val="dk1"/>
              </a:buClr>
              <a:buSzPts val="2000"/>
              <a:buFont typeface="Calibri"/>
              <a:buChar char="•"/>
            </a:pPr>
            <a:r>
              <a:rPr b="1" i="0" lang="de-DE" sz="2000" u="none" cap="none" strike="noStrike">
                <a:solidFill>
                  <a:schemeClr val="dk1"/>
                </a:solidFill>
                <a:latin typeface="Calibri"/>
                <a:ea typeface="Calibri"/>
                <a:cs typeface="Calibri"/>
                <a:sym typeface="Calibri"/>
              </a:rPr>
              <a:t>Spenden </a:t>
            </a:r>
            <a:r>
              <a:rPr b="0" i="0" lang="de-DE" sz="2000" u="none" cap="none" strike="noStrike">
                <a:solidFill>
                  <a:schemeClr val="dk1"/>
                </a:solidFill>
                <a:latin typeface="Calibri"/>
                <a:ea typeface="Calibri"/>
                <a:cs typeface="Calibri"/>
                <a:sym typeface="Calibri"/>
              </a:rPr>
              <a:t>in Höhe von ca. 23.000€  von Privatpersonen</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79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354965"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id="190" name="Google Shape;190;p12"/>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91" name="Google Shape;191;p12"/>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192" name="Google Shape;192;p12"/>
          <p:cNvSpPr txBox="1"/>
          <p:nvPr/>
        </p:nvSpPr>
        <p:spPr>
          <a:xfrm>
            <a:off x="338000" y="6446125"/>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196" name="Shape 196"/>
        <p:cNvGrpSpPr/>
        <p:nvPr/>
      </p:nvGrpSpPr>
      <p:grpSpPr>
        <a:xfrm>
          <a:off x="0" y="0"/>
          <a:ext cx="0" cy="0"/>
          <a:chOff x="0" y="0"/>
          <a:chExt cx="0" cy="0"/>
        </a:xfrm>
      </p:grpSpPr>
      <p:sp>
        <p:nvSpPr>
          <p:cNvPr id="197" name="Google Shape;197;g2b3f36d2d2b_0_28"/>
          <p:cNvSpPr txBox="1"/>
          <p:nvPr>
            <p:ph type="title"/>
          </p:nvPr>
        </p:nvSpPr>
        <p:spPr>
          <a:xfrm>
            <a:off x="690181" y="478350"/>
            <a:ext cx="4299600" cy="5670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solidFill>
                  <a:srgbClr val="7E7E7E"/>
                </a:solidFill>
              </a:rPr>
              <a:t>Finanzierung 2024</a:t>
            </a:r>
            <a:endParaRPr/>
          </a:p>
        </p:txBody>
      </p:sp>
      <p:pic>
        <p:nvPicPr>
          <p:cNvPr id="198" name="Google Shape;198;g2b3f36d2d2b_0_28"/>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199" name="Google Shape;199;g2b3f36d2d2b_0_28"/>
          <p:cNvSpPr txBox="1"/>
          <p:nvPr>
            <p:ph idx="12" type="sldNum"/>
          </p:nvPr>
        </p:nvSpPr>
        <p:spPr>
          <a:xfrm>
            <a:off x="8214994" y="6446122"/>
            <a:ext cx="259800" cy="1848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200" name="Google Shape;200;g2b3f36d2d2b_0_28"/>
          <p:cNvSpPr txBox="1"/>
          <p:nvPr/>
        </p:nvSpPr>
        <p:spPr>
          <a:xfrm>
            <a:off x="338000" y="6446125"/>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graphicFrame>
        <p:nvGraphicFramePr>
          <p:cNvPr id="201" name="Google Shape;201;g2b3f36d2d2b_0_28"/>
          <p:cNvGraphicFramePr/>
          <p:nvPr/>
        </p:nvGraphicFramePr>
        <p:xfrm>
          <a:off x="690175" y="1813663"/>
          <a:ext cx="3000000" cy="3000000"/>
        </p:xfrm>
        <a:graphic>
          <a:graphicData uri="http://schemas.openxmlformats.org/drawingml/2006/table">
            <a:tbl>
              <a:tblPr>
                <a:noFill/>
                <a:tableStyleId>{8842BF8A-24D7-444F-9923-B05D53AD5DE9}</a:tableStyleId>
              </a:tblPr>
              <a:tblGrid>
                <a:gridCol w="3619500"/>
                <a:gridCol w="3619500"/>
              </a:tblGrid>
              <a:tr h="381000">
                <a:tc>
                  <a:txBody>
                    <a:bodyPr/>
                    <a:lstStyle/>
                    <a:p>
                      <a:pPr indent="0" lvl="0" marL="0" marR="0" rtl="0" algn="l">
                        <a:lnSpc>
                          <a:spcPct val="100000"/>
                        </a:lnSpc>
                        <a:spcBef>
                          <a:spcPts val="0"/>
                        </a:spcBef>
                        <a:spcAft>
                          <a:spcPts val="0"/>
                        </a:spcAft>
                        <a:buClr>
                          <a:srgbClr val="000000"/>
                        </a:buClr>
                        <a:buSzPts val="1900"/>
                        <a:buFont typeface="Arial"/>
                        <a:buNone/>
                      </a:pPr>
                      <a:r>
                        <a:rPr b="1" lang="de-DE" sz="1900" u="none" cap="none" strike="noStrike"/>
                        <a:t>               Betriebseinnahmen</a:t>
                      </a:r>
                      <a:endParaRPr b="1" sz="1900" u="none" cap="none" strike="noStrike"/>
                    </a:p>
                  </a:txBody>
                  <a:tcPr marT="91425" marB="91425" marR="91425" marL="91425">
                    <a:solidFill>
                      <a:srgbClr val="FFF2CC"/>
                    </a:solidFill>
                  </a:tcPr>
                </a:tc>
                <a:tc>
                  <a:txBody>
                    <a:bodyPr/>
                    <a:lstStyle/>
                    <a:p>
                      <a:pPr indent="0" lvl="0" marL="0" marR="0" rtl="0" algn="l">
                        <a:lnSpc>
                          <a:spcPct val="100000"/>
                        </a:lnSpc>
                        <a:spcBef>
                          <a:spcPts val="0"/>
                        </a:spcBef>
                        <a:spcAft>
                          <a:spcPts val="0"/>
                        </a:spcAft>
                        <a:buClr>
                          <a:srgbClr val="000000"/>
                        </a:buClr>
                        <a:buSzPts val="2000"/>
                        <a:buFont typeface="Arial"/>
                        <a:buNone/>
                      </a:pPr>
                      <a:r>
                        <a:rPr b="1" lang="de-DE" sz="2000" u="none" cap="none" strike="noStrike"/>
                        <a:t>     Betriebsausgaben</a:t>
                      </a:r>
                      <a:endParaRPr b="1" sz="2000" u="none" cap="none" strike="noStrike"/>
                    </a:p>
                  </a:txBody>
                  <a:tcPr marT="91425" marB="91425" marR="91425" marL="91425">
                    <a:solidFill>
                      <a:srgbClr val="FFF2CC"/>
                    </a:solidFill>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rPr b="1" lang="de-DE" sz="1900" u="none" cap="none" strike="noStrike"/>
                        <a:t>                 651.224,05</a:t>
                      </a:r>
                      <a:endParaRPr b="1" sz="1900" u="none" cap="none" strike="noStrike"/>
                    </a:p>
                  </a:txBody>
                  <a:tcPr marT="91425" marB="91425" marR="91425" marL="91425">
                    <a:solidFill>
                      <a:srgbClr val="D9EAD3"/>
                    </a:solidFill>
                  </a:tcPr>
                </a:tc>
                <a:tc>
                  <a:txBody>
                    <a:bodyPr/>
                    <a:lstStyle/>
                    <a:p>
                      <a:pPr indent="0" lvl="0" marL="0" marR="0" rtl="0" algn="l">
                        <a:lnSpc>
                          <a:spcPct val="100000"/>
                        </a:lnSpc>
                        <a:spcBef>
                          <a:spcPts val="0"/>
                        </a:spcBef>
                        <a:spcAft>
                          <a:spcPts val="0"/>
                        </a:spcAft>
                        <a:buClr>
                          <a:srgbClr val="000000"/>
                        </a:buClr>
                        <a:buSzPts val="2000"/>
                        <a:buFont typeface="Arial"/>
                        <a:buNone/>
                      </a:pPr>
                      <a:r>
                        <a:rPr b="1" lang="de-DE" sz="2000" u="none" cap="none" strike="noStrike"/>
                        <a:t>           635.585,89</a:t>
                      </a:r>
                      <a:endParaRPr b="1" sz="2000" u="none" cap="none" strike="noStrike"/>
                    </a:p>
                  </a:txBody>
                  <a:tcPr marT="91425" marB="91425" marR="91425" marL="91425">
                    <a:solidFill>
                      <a:srgbClr val="D9EAD3"/>
                    </a:solidFill>
                  </a:tcPr>
                </a:tc>
              </a:tr>
              <a:tr h="381000">
                <a:tc>
                  <a:txBody>
                    <a:bodyPr/>
                    <a:lstStyle/>
                    <a:p>
                      <a:pPr indent="0" lvl="0" marL="0" marR="0" rtl="0" algn="ctr">
                        <a:lnSpc>
                          <a:spcPct val="115000"/>
                        </a:lnSpc>
                        <a:spcBef>
                          <a:spcPts val="0"/>
                        </a:spcBef>
                        <a:spcAft>
                          <a:spcPts val="0"/>
                        </a:spcAft>
                        <a:buClr>
                          <a:srgbClr val="000000"/>
                        </a:buClr>
                        <a:buSzPts val="1900"/>
                        <a:buFont typeface="Arial"/>
                        <a:buNone/>
                      </a:pPr>
                      <a:r>
                        <a:rPr b="1" lang="de-DE" sz="1900" u="none" cap="none" strike="noStrike">
                          <a:solidFill>
                            <a:schemeClr val="dk1"/>
                          </a:solidFill>
                        </a:rPr>
                        <a:t>Eigenfinanzierung </a:t>
                      </a:r>
                      <a:r>
                        <a:rPr b="1" lang="de-DE" sz="1900" u="none" cap="none" strike="noStrike"/>
                        <a:t>68,26%</a:t>
                      </a:r>
                      <a:endParaRPr b="1" sz="1900" u="none" cap="none" strike="noStrike"/>
                    </a:p>
                  </a:txBody>
                  <a:tcPr marT="91425" marB="91425" marR="91425" marL="91425">
                    <a:solidFill>
                      <a:srgbClr val="D9EAD3"/>
                    </a:solidFill>
                  </a:tcPr>
                </a:tc>
                <a:tc>
                  <a:txBody>
                    <a:bodyPr/>
                    <a:lstStyle/>
                    <a:p>
                      <a:pPr indent="0" lvl="0" marL="0" marR="0" rtl="0" algn="l">
                        <a:lnSpc>
                          <a:spcPct val="100000"/>
                        </a:lnSpc>
                        <a:spcBef>
                          <a:spcPts val="0"/>
                        </a:spcBef>
                        <a:spcAft>
                          <a:spcPts val="0"/>
                        </a:spcAft>
                        <a:buClr>
                          <a:srgbClr val="000000"/>
                        </a:buClr>
                        <a:buSzPts val="2000"/>
                        <a:buFont typeface="Arial"/>
                        <a:buNone/>
                      </a:pPr>
                      <a:r>
                        <a:rPr b="1" lang="de-DE" sz="2000" u="none" cap="none" strike="noStrike"/>
                        <a:t> Personalkosten 62,78%</a:t>
                      </a:r>
                      <a:endParaRPr b="1" sz="2000" u="none" cap="none" strike="noStrike"/>
                    </a:p>
                  </a:txBody>
                  <a:tcPr marT="91425" marB="91425" marR="91425" marL="91425">
                    <a:solidFill>
                      <a:srgbClr val="D9EAD3"/>
                    </a:solidFill>
                  </a:tcPr>
                </a:tc>
              </a:tr>
              <a:tr h="404325">
                <a:tc>
                  <a:txBody>
                    <a:bodyPr/>
                    <a:lstStyle/>
                    <a:p>
                      <a:pPr indent="0" lvl="0" marL="0" marR="0" rtl="0" algn="l">
                        <a:lnSpc>
                          <a:spcPct val="100000"/>
                        </a:lnSpc>
                        <a:spcBef>
                          <a:spcPts val="0"/>
                        </a:spcBef>
                        <a:spcAft>
                          <a:spcPts val="0"/>
                        </a:spcAft>
                        <a:buClr>
                          <a:schemeClr val="dk1"/>
                        </a:buClr>
                        <a:buSzPts val="2000"/>
                        <a:buFont typeface="Arial"/>
                        <a:buNone/>
                      </a:pPr>
                      <a:r>
                        <a:t/>
                      </a:r>
                      <a:endParaRPr b="1" sz="1900" u="none" cap="none" strike="noStrike">
                        <a:solidFill>
                          <a:schemeClr val="dk1"/>
                        </a:solidFill>
                      </a:endParaRPr>
                    </a:p>
                  </a:txBody>
                  <a:tcPr marT="91425" marB="91425" marR="91425" marL="91425">
                    <a:solidFill>
                      <a:schemeClr val="lt1"/>
                    </a:solidFill>
                  </a:tcPr>
                </a:tc>
                <a:tc>
                  <a:txBody>
                    <a:bodyPr/>
                    <a:lstStyle/>
                    <a:p>
                      <a:pPr indent="0" lvl="0" marL="0" marR="0" rtl="0" algn="l">
                        <a:lnSpc>
                          <a:spcPct val="100000"/>
                        </a:lnSpc>
                        <a:spcBef>
                          <a:spcPts val="0"/>
                        </a:spcBef>
                        <a:spcAft>
                          <a:spcPts val="0"/>
                        </a:spcAft>
                        <a:buClr>
                          <a:srgbClr val="000000"/>
                        </a:buClr>
                        <a:buSzPts val="2000"/>
                        <a:buFont typeface="Arial"/>
                        <a:buNone/>
                      </a:pPr>
                      <a:r>
                        <a:rPr b="1" lang="de-DE" sz="2000" u="none" cap="none" strike="noStrike"/>
                        <a:t>        </a:t>
                      </a:r>
                      <a:endParaRPr b="1" sz="2000" u="none" cap="none" strike="noStrike"/>
                    </a:p>
                  </a:txBody>
                  <a:tcPr marT="91425" marB="91425" marR="91425" marL="91425">
                    <a:solidFill>
                      <a:schemeClr val="lt1"/>
                    </a:solidFill>
                  </a:tcPr>
                </a:tc>
              </a:tr>
              <a:tr h="404325">
                <a:tc>
                  <a:txBody>
                    <a:bodyPr/>
                    <a:lstStyle/>
                    <a:p>
                      <a:pPr indent="0" lvl="0" marL="0" marR="0" rtl="0" algn="ctr">
                        <a:lnSpc>
                          <a:spcPct val="115000"/>
                        </a:lnSpc>
                        <a:spcBef>
                          <a:spcPts val="0"/>
                        </a:spcBef>
                        <a:spcAft>
                          <a:spcPts val="0"/>
                        </a:spcAft>
                        <a:buClr>
                          <a:srgbClr val="000000"/>
                        </a:buClr>
                        <a:buSzPts val="1900"/>
                        <a:buFont typeface="Arial"/>
                        <a:buNone/>
                      </a:pPr>
                      <a:r>
                        <a:rPr b="1" lang="de-DE" sz="1900" u="none" cap="none" strike="noStrike">
                          <a:solidFill>
                            <a:schemeClr val="dk1"/>
                          </a:solidFill>
                        </a:rPr>
                        <a:t>Erlös</a:t>
                      </a:r>
                      <a:endParaRPr b="1" sz="1900" u="none" cap="none" strike="noStrike">
                        <a:solidFill>
                          <a:schemeClr val="dk1"/>
                        </a:solidFill>
                      </a:endParaRPr>
                    </a:p>
                  </a:txBody>
                  <a:tcPr marT="91425" marB="91425" marR="91425" marL="91425">
                    <a:solidFill>
                      <a:srgbClr val="FFF2CC"/>
                    </a:solidFill>
                  </a:tcPr>
                </a:tc>
                <a:tc>
                  <a:txBody>
                    <a:bodyPr/>
                    <a:lstStyle/>
                    <a:p>
                      <a:pPr indent="0" lvl="0" marL="0" marR="0" rtl="0" algn="l">
                        <a:lnSpc>
                          <a:spcPct val="100000"/>
                        </a:lnSpc>
                        <a:spcBef>
                          <a:spcPts val="0"/>
                        </a:spcBef>
                        <a:spcAft>
                          <a:spcPts val="0"/>
                        </a:spcAft>
                        <a:buClr>
                          <a:srgbClr val="000000"/>
                        </a:buClr>
                        <a:buSzPts val="2000"/>
                        <a:buFont typeface="Arial"/>
                        <a:buNone/>
                      </a:pPr>
                      <a:r>
                        <a:rPr b="1" lang="de-DE" sz="2000" u="none" cap="none" strike="noStrike"/>
                        <a:t>    </a:t>
                      </a:r>
                      <a:r>
                        <a:rPr b="1" lang="de-DE" sz="1900" u="none" cap="none" strike="noStrike">
                          <a:solidFill>
                            <a:schemeClr val="dk1"/>
                          </a:solidFill>
                        </a:rPr>
                        <a:t>Vermögen 31.12.2024</a:t>
                      </a:r>
                      <a:endParaRPr b="1" sz="2000" u="none" cap="none" strike="noStrike"/>
                    </a:p>
                  </a:txBody>
                  <a:tcPr marT="91425" marB="91425" marR="91425" marL="91425">
                    <a:solidFill>
                      <a:srgbClr val="FFF2CC"/>
                    </a:solidFill>
                  </a:tcPr>
                </a:tc>
              </a:tr>
              <a:tr h="404325">
                <a:tc>
                  <a:txBody>
                    <a:bodyPr/>
                    <a:lstStyle/>
                    <a:p>
                      <a:pPr indent="0" lvl="0" marL="0" marR="0" rtl="0" algn="l">
                        <a:lnSpc>
                          <a:spcPct val="100000"/>
                        </a:lnSpc>
                        <a:spcBef>
                          <a:spcPts val="0"/>
                        </a:spcBef>
                        <a:spcAft>
                          <a:spcPts val="0"/>
                        </a:spcAft>
                        <a:buClr>
                          <a:schemeClr val="dk1"/>
                        </a:buClr>
                        <a:buSzPts val="2000"/>
                        <a:buFont typeface="Arial"/>
                        <a:buNone/>
                      </a:pPr>
                      <a:r>
                        <a:rPr b="1" lang="de-DE" sz="2000" u="none" cap="none" strike="noStrike">
                          <a:solidFill>
                            <a:schemeClr val="dk1"/>
                          </a:solidFill>
                        </a:rPr>
                        <a:t>             15.638,16 €</a:t>
                      </a:r>
                      <a:endParaRPr b="1" sz="1900" u="none" cap="none" strike="noStrike">
                        <a:solidFill>
                          <a:schemeClr val="dk1"/>
                        </a:solidFill>
                      </a:endParaRPr>
                    </a:p>
                    <a:p>
                      <a:pPr indent="0" lvl="0" marL="0" marR="0" rtl="0" algn="ctr">
                        <a:lnSpc>
                          <a:spcPct val="115000"/>
                        </a:lnSpc>
                        <a:spcBef>
                          <a:spcPts val="0"/>
                        </a:spcBef>
                        <a:spcAft>
                          <a:spcPts val="0"/>
                        </a:spcAft>
                        <a:buClr>
                          <a:srgbClr val="000000"/>
                        </a:buClr>
                        <a:buSzPts val="1900"/>
                        <a:buFont typeface="Arial"/>
                        <a:buNone/>
                      </a:pPr>
                      <a:r>
                        <a:t/>
                      </a:r>
                      <a:endParaRPr b="1" sz="1900" u="none" cap="none" strike="noStrike">
                        <a:solidFill>
                          <a:schemeClr val="dk1"/>
                        </a:solidFill>
                      </a:endParaRPr>
                    </a:p>
                  </a:txBody>
                  <a:tcPr marT="91425" marB="91425" marR="91425" marL="91425">
                    <a:solidFill>
                      <a:srgbClr val="B6D7A8"/>
                    </a:solidFill>
                  </a:tcPr>
                </a:tc>
                <a:tc>
                  <a:txBody>
                    <a:bodyPr/>
                    <a:lstStyle/>
                    <a:p>
                      <a:pPr indent="0" lvl="0" marL="0" marR="0" rtl="0" algn="l">
                        <a:lnSpc>
                          <a:spcPct val="100000"/>
                        </a:lnSpc>
                        <a:spcBef>
                          <a:spcPts val="0"/>
                        </a:spcBef>
                        <a:spcAft>
                          <a:spcPts val="0"/>
                        </a:spcAft>
                        <a:buClr>
                          <a:schemeClr val="dk1"/>
                        </a:buClr>
                        <a:buSzPts val="1100"/>
                        <a:buFont typeface="Arial"/>
                        <a:buNone/>
                      </a:pPr>
                      <a:r>
                        <a:rPr b="1" lang="de-DE" sz="2000" u="none" cap="none" strike="noStrike">
                          <a:solidFill>
                            <a:schemeClr val="dk1"/>
                          </a:solidFill>
                        </a:rPr>
                        <a:t>         184.491 €</a:t>
                      </a:r>
                      <a:endParaRPr b="1" sz="2000" u="none" cap="none" strike="noStrike">
                        <a:solidFill>
                          <a:schemeClr val="dk1"/>
                        </a:solidFill>
                      </a:endParaRPr>
                    </a:p>
                    <a:p>
                      <a:pPr indent="0" lvl="0" marL="0" marR="0" rtl="0" algn="l">
                        <a:lnSpc>
                          <a:spcPct val="100000"/>
                        </a:lnSpc>
                        <a:spcBef>
                          <a:spcPts val="0"/>
                        </a:spcBef>
                        <a:spcAft>
                          <a:spcPts val="0"/>
                        </a:spcAft>
                        <a:buClr>
                          <a:srgbClr val="000000"/>
                        </a:buClr>
                        <a:buSzPts val="2000"/>
                        <a:buFont typeface="Arial"/>
                        <a:buNone/>
                      </a:pPr>
                      <a:r>
                        <a:t/>
                      </a:r>
                      <a:endParaRPr b="1" sz="2000" u="none" cap="none" strike="noStrike"/>
                    </a:p>
                  </a:txBody>
                  <a:tcPr marT="91425" marB="91425" marR="91425" marL="91425">
                    <a:solidFill>
                      <a:srgbClr val="B6D7A8"/>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205" name="Shape 205"/>
        <p:cNvGrpSpPr/>
        <p:nvPr/>
      </p:nvGrpSpPr>
      <p:grpSpPr>
        <a:xfrm>
          <a:off x="0" y="0"/>
          <a:ext cx="0" cy="0"/>
          <a:chOff x="0" y="0"/>
          <a:chExt cx="0" cy="0"/>
        </a:xfrm>
      </p:grpSpPr>
      <p:sp>
        <p:nvSpPr>
          <p:cNvPr id="206" name="Google Shape;206;p15"/>
          <p:cNvSpPr txBox="1"/>
          <p:nvPr>
            <p:ph type="title"/>
          </p:nvPr>
        </p:nvSpPr>
        <p:spPr>
          <a:xfrm>
            <a:off x="690168" y="478358"/>
            <a:ext cx="3813300" cy="1032000"/>
          </a:xfrm>
          <a:prstGeom prst="rect">
            <a:avLst/>
          </a:prstGeom>
          <a:noFill/>
          <a:ln>
            <a:noFill/>
          </a:ln>
        </p:spPr>
        <p:txBody>
          <a:bodyPr anchorCtr="0" anchor="t" bIns="0" lIns="0" spcFirstLastPara="1" rIns="0" wrap="square" tIns="104125">
            <a:spAutoFit/>
          </a:bodyPr>
          <a:lstStyle/>
          <a:p>
            <a:pPr indent="0" lvl="0" marL="12700" marR="5080" rtl="0" algn="l">
              <a:lnSpc>
                <a:spcPct val="100000"/>
              </a:lnSpc>
              <a:spcBef>
                <a:spcPts val="0"/>
              </a:spcBef>
              <a:spcAft>
                <a:spcPts val="0"/>
              </a:spcAft>
              <a:buSzPts val="1400"/>
              <a:buNone/>
            </a:pPr>
            <a:r>
              <a:rPr lang="de-DE">
                <a:solidFill>
                  <a:srgbClr val="7E7E7E"/>
                </a:solidFill>
              </a:rPr>
              <a:t>Presse- und  Öffentlichkeitsarbeit</a:t>
            </a:r>
            <a:endParaRPr/>
          </a:p>
        </p:txBody>
      </p:sp>
      <p:sp>
        <p:nvSpPr>
          <p:cNvPr id="207" name="Google Shape;207;p15"/>
          <p:cNvSpPr txBox="1"/>
          <p:nvPr/>
        </p:nvSpPr>
        <p:spPr>
          <a:xfrm>
            <a:off x="766368" y="1877060"/>
            <a:ext cx="8035800" cy="3369000"/>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Clr>
                <a:srgbClr val="000000"/>
              </a:buClr>
              <a:buSzPts val="2000"/>
              <a:buFont typeface="Arial"/>
              <a:buNone/>
            </a:pPr>
            <a:r>
              <a:rPr b="1" i="0" lang="de-DE" sz="1900" u="none" cap="none" strike="noStrike">
                <a:solidFill>
                  <a:srgbClr val="212121"/>
                </a:solidFill>
                <a:latin typeface="Calibri"/>
                <a:ea typeface="Calibri"/>
                <a:cs typeface="Calibri"/>
                <a:sym typeface="Calibri"/>
              </a:rPr>
              <a:t>Berichterstattung in Print, Online und TV </a:t>
            </a:r>
            <a:endParaRPr b="1" i="0" sz="1900" u="none" cap="none" strike="noStrike">
              <a:solidFill>
                <a:srgbClr val="212121"/>
              </a:solidFill>
              <a:latin typeface="Calibri"/>
              <a:ea typeface="Calibri"/>
              <a:cs typeface="Calibri"/>
              <a:sym typeface="Calibri"/>
            </a:endParaRPr>
          </a:p>
          <a:p>
            <a:pPr indent="0" lvl="0" marL="12700" marR="0" rtl="0" algn="l">
              <a:lnSpc>
                <a:spcPct val="100000"/>
              </a:lnSpc>
              <a:spcBef>
                <a:spcPts val="0"/>
              </a:spcBef>
              <a:spcAft>
                <a:spcPts val="0"/>
              </a:spcAft>
              <a:buClr>
                <a:srgbClr val="000000"/>
              </a:buClr>
              <a:buSzPts val="2000"/>
              <a:buFont typeface="Arial"/>
              <a:buNone/>
            </a:pPr>
            <a:r>
              <a:t/>
            </a:r>
            <a:endParaRPr b="1" i="0" sz="1900" u="none" cap="none" strike="noStrike">
              <a:solidFill>
                <a:srgbClr val="212121"/>
              </a:solidFill>
              <a:latin typeface="Calibri"/>
              <a:ea typeface="Calibri"/>
              <a:cs typeface="Calibri"/>
              <a:sym typeface="Calibri"/>
            </a:endParaRPr>
          </a:p>
          <a:p>
            <a:pPr indent="-355600" lvl="1" marL="914400" marR="0" rtl="0" algn="l">
              <a:lnSpc>
                <a:spcPct val="115000"/>
              </a:lnSpc>
              <a:spcBef>
                <a:spcPts val="0"/>
              </a:spcBef>
              <a:spcAft>
                <a:spcPts val="0"/>
              </a:spcAft>
              <a:buClr>
                <a:schemeClr val="dk1"/>
              </a:buClr>
              <a:buSzPts val="2000"/>
              <a:buFont typeface="Arial"/>
              <a:buChar char="-"/>
            </a:pPr>
            <a:r>
              <a:rPr b="0" i="0" lang="de-DE" sz="2000" u="none" cap="none" strike="noStrike">
                <a:solidFill>
                  <a:schemeClr val="dk1"/>
                </a:solidFill>
                <a:latin typeface="Arial"/>
                <a:ea typeface="Arial"/>
                <a:cs typeface="Arial"/>
                <a:sym typeface="Arial"/>
              </a:rPr>
              <a:t>Film Screening Omas gegen Rechts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de-DE" sz="2000" u="none" cap="none" strike="noStrike">
                <a:solidFill>
                  <a:schemeClr val="dk1"/>
                </a:solidFill>
                <a:latin typeface="Arial"/>
                <a:ea typeface="Arial"/>
                <a:cs typeface="Arial"/>
                <a:sym typeface="Arial"/>
              </a:rPr>
              <a:t>Filmhochschule </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de-DE" sz="2000" u="none" cap="none" strike="noStrike">
                <a:solidFill>
                  <a:schemeClr val="dk1"/>
                </a:solidFill>
                <a:latin typeface="Arial"/>
                <a:ea typeface="Arial"/>
                <a:cs typeface="Arial"/>
                <a:sym typeface="Arial"/>
              </a:rPr>
              <a:t>München TV</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de-DE" sz="2000" u="none" cap="none" strike="noStrike">
                <a:solidFill>
                  <a:schemeClr val="dk1"/>
                </a:solidFill>
                <a:latin typeface="Arial"/>
                <a:ea typeface="Arial"/>
                <a:cs typeface="Arial"/>
                <a:sym typeface="Arial"/>
              </a:rPr>
              <a:t>Radio Bamberg</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de-DE" sz="2000" u="none" cap="none" strike="noStrike">
                <a:solidFill>
                  <a:schemeClr val="dk1"/>
                </a:solidFill>
                <a:latin typeface="Arial"/>
                <a:ea typeface="Arial"/>
                <a:cs typeface="Arial"/>
                <a:sym typeface="Arial"/>
              </a:rPr>
              <a:t>BR Film- und Rundfunkbericht</a:t>
            </a:r>
            <a:endParaRPr b="0" i="0" sz="2000" u="none" cap="none" strike="noStrike">
              <a:solidFill>
                <a:schemeClr val="dk1"/>
              </a:solidFill>
              <a:latin typeface="Arial"/>
              <a:ea typeface="Arial"/>
              <a:cs typeface="Arial"/>
              <a:sym typeface="Arial"/>
            </a:endParaRPr>
          </a:p>
          <a:p>
            <a:pPr indent="-355600" lvl="1" marL="914400" marR="0" rtl="0" algn="l">
              <a:lnSpc>
                <a:spcPct val="100000"/>
              </a:lnSpc>
              <a:spcBef>
                <a:spcPts val="300"/>
              </a:spcBef>
              <a:spcAft>
                <a:spcPts val="0"/>
              </a:spcAft>
              <a:buClr>
                <a:schemeClr val="dk1"/>
              </a:buClr>
              <a:buSzPts val="2000"/>
              <a:buFont typeface="Arial"/>
              <a:buChar char="-"/>
            </a:pPr>
            <a:r>
              <a:rPr b="0" i="0" lang="de-DE" sz="2000" u="none" cap="none" strike="noStrike">
                <a:solidFill>
                  <a:srgbClr val="212121"/>
                </a:solidFill>
                <a:latin typeface="Arial"/>
                <a:ea typeface="Arial"/>
                <a:cs typeface="Arial"/>
                <a:sym typeface="Arial"/>
              </a:rPr>
              <a:t>Anfragen und Besuche von Neugründer/innen offener Werkstätten</a:t>
            </a:r>
            <a:endParaRPr b="0" i="0" sz="2000" u="none" cap="none" strike="noStrike">
              <a:solidFill>
                <a:srgbClr val="212121"/>
              </a:solidFill>
              <a:latin typeface="Arial"/>
              <a:ea typeface="Arial"/>
              <a:cs typeface="Arial"/>
              <a:sym typeface="Arial"/>
            </a:endParaRPr>
          </a:p>
          <a:p>
            <a:pPr indent="-228600" lvl="1" marL="914400" marR="0" rtl="0" algn="l">
              <a:lnSpc>
                <a:spcPct val="100000"/>
              </a:lnSpc>
              <a:spcBef>
                <a:spcPts val="300"/>
              </a:spcBef>
              <a:spcAft>
                <a:spcPts val="0"/>
              </a:spcAft>
              <a:buClr>
                <a:srgbClr val="212121"/>
              </a:buClr>
              <a:buSzPts val="2000"/>
              <a:buFont typeface="Arial"/>
              <a:buNone/>
            </a:pPr>
            <a:r>
              <a:t/>
            </a:r>
            <a:endParaRPr b="0" i="0" sz="2000" u="none" cap="none" strike="noStrike">
              <a:solidFill>
                <a:srgbClr val="212121"/>
              </a:solidFill>
              <a:latin typeface="Arial"/>
              <a:ea typeface="Arial"/>
              <a:cs typeface="Arial"/>
              <a:sym typeface="Arial"/>
            </a:endParaRPr>
          </a:p>
        </p:txBody>
      </p:sp>
      <p:pic>
        <p:nvPicPr>
          <p:cNvPr id="208" name="Google Shape;208;p15"/>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209" name="Google Shape;209;p15"/>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210" name="Google Shape;210;p15"/>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9D9D9"/>
        </a:solidFill>
      </p:bgPr>
    </p:bg>
    <p:spTree>
      <p:nvGrpSpPr>
        <p:cNvPr id="215" name="Shape 215"/>
        <p:cNvGrpSpPr/>
        <p:nvPr/>
      </p:nvGrpSpPr>
      <p:grpSpPr>
        <a:xfrm>
          <a:off x="0" y="0"/>
          <a:ext cx="0" cy="0"/>
          <a:chOff x="0" y="0"/>
          <a:chExt cx="0" cy="0"/>
        </a:xfrm>
      </p:grpSpPr>
      <p:sp>
        <p:nvSpPr>
          <p:cNvPr id="216" name="Google Shape;216;p20"/>
          <p:cNvSpPr txBox="1"/>
          <p:nvPr>
            <p:ph type="title"/>
          </p:nvPr>
        </p:nvSpPr>
        <p:spPr>
          <a:xfrm>
            <a:off x="690168" y="478358"/>
            <a:ext cx="4029600" cy="574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t>Zukunftsperspektiven</a:t>
            </a:r>
            <a:endParaRPr/>
          </a:p>
        </p:txBody>
      </p:sp>
      <p:pic>
        <p:nvPicPr>
          <p:cNvPr id="217" name="Google Shape;217;p20"/>
          <p:cNvPicPr preferRelativeResize="0"/>
          <p:nvPr/>
        </p:nvPicPr>
        <p:blipFill rotWithShape="1">
          <a:blip r:embed="rId3">
            <a:alphaModFix/>
          </a:blip>
          <a:srcRect b="0" l="0" r="0" t="0"/>
          <a:stretch/>
        </p:blipFill>
        <p:spPr>
          <a:xfrm>
            <a:off x="7124700" y="219456"/>
            <a:ext cx="1743940" cy="1007364"/>
          </a:xfrm>
          <a:prstGeom prst="rect">
            <a:avLst/>
          </a:prstGeom>
          <a:noFill/>
          <a:ln>
            <a:noFill/>
          </a:ln>
        </p:spPr>
      </p:pic>
      <p:sp>
        <p:nvSpPr>
          <p:cNvPr id="218" name="Google Shape;218;p20"/>
          <p:cNvSpPr txBox="1"/>
          <p:nvPr/>
        </p:nvSpPr>
        <p:spPr>
          <a:xfrm>
            <a:off x="702875" y="1782075"/>
            <a:ext cx="7277700" cy="2265300"/>
          </a:xfrm>
          <a:prstGeom prst="rect">
            <a:avLst/>
          </a:prstGeom>
          <a:noFill/>
          <a:ln>
            <a:noFill/>
          </a:ln>
        </p:spPr>
        <p:txBody>
          <a:bodyPr anchorCtr="0" anchor="t" bIns="0" lIns="0" spcFirstLastPara="1" rIns="0" wrap="square" tIns="114300">
            <a:spAutoFit/>
          </a:bodyPr>
          <a:lstStyle/>
          <a:p>
            <a:pPr indent="0" lvl="0" marL="0" marR="0" rtl="0" algn="l">
              <a:lnSpc>
                <a:spcPct val="100000"/>
              </a:lnSpc>
              <a:spcBef>
                <a:spcPts val="0"/>
              </a:spcBef>
              <a:spcAft>
                <a:spcPts val="0"/>
              </a:spcAft>
              <a:buClr>
                <a:srgbClr val="000000"/>
              </a:buClr>
              <a:buSzPts val="2000"/>
              <a:buFont typeface="Arial"/>
              <a:buNone/>
            </a:pPr>
            <a:r>
              <a:rPr b="1" i="0" lang="de-DE" sz="2000" u="none" cap="none" strike="noStrike">
                <a:solidFill>
                  <a:schemeClr val="dk1"/>
                </a:solidFill>
                <a:latin typeface="Calibri"/>
                <a:ea typeface="Calibri"/>
                <a:cs typeface="Calibri"/>
                <a:sym typeface="Calibri"/>
              </a:rPr>
              <a:t>1.	„HEi neu denken“ – Ziele:</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de-DE" sz="2000" u="none" cap="none" strike="noStrike">
                <a:solidFill>
                  <a:schemeClr val="dk1"/>
                </a:solidFill>
                <a:highlight>
                  <a:srgbClr val="FFFFFF"/>
                </a:highlight>
                <a:latin typeface="Calibri"/>
                <a:ea typeface="Calibri"/>
                <a:cs typeface="Calibri"/>
                <a:sym typeface="Calibri"/>
              </a:rPr>
              <a:t>Finanzierung auch im privaten Bereich ausbauen. Aufbau einer Erbschaftsfundraising Initiative.</a:t>
            </a:r>
            <a:endParaRPr b="0" i="0" sz="2000" u="none" cap="none" strike="noStrike">
              <a:solidFill>
                <a:schemeClr val="dk1"/>
              </a:solidFill>
              <a:highlight>
                <a:srgbClr val="FFFFFF"/>
              </a:highlight>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de-DE" sz="2000" u="none" cap="none" strike="noStrike">
                <a:solidFill>
                  <a:schemeClr val="dk1"/>
                </a:solidFill>
                <a:latin typeface="Calibri"/>
                <a:ea typeface="Calibri"/>
                <a:cs typeface="Calibri"/>
                <a:sym typeface="Calibri"/>
              </a:rPr>
              <a:t>Weitere Optimierung interner Abläufe</a:t>
            </a:r>
            <a:endParaRPr b="0" i="0" sz="2000" u="none" cap="none" strike="noStrike">
              <a:solidFill>
                <a:schemeClr val="dk1"/>
              </a:solidFill>
              <a:latin typeface="Calibri"/>
              <a:ea typeface="Calibri"/>
              <a:cs typeface="Calibri"/>
              <a:sym typeface="Calibri"/>
            </a:endParaRPr>
          </a:p>
          <a:p>
            <a:pPr indent="0" lvl="0" marL="457200" marR="0" rtl="0" algn="l">
              <a:lnSpc>
                <a:spcPct val="100000"/>
              </a:lnSpc>
              <a:spcBef>
                <a:spcPts val="20"/>
              </a:spcBef>
              <a:spcAft>
                <a:spcPts val="0"/>
              </a:spcAft>
              <a:buClr>
                <a:srgbClr val="000000"/>
              </a:buClr>
              <a:buSzPts val="1950"/>
              <a:buFont typeface="Arial"/>
              <a:buNone/>
            </a:pPr>
            <a:r>
              <a:t/>
            </a:r>
            <a:endParaRPr b="0" i="0" sz="19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de-DE" sz="2000" u="none" cap="none" strike="noStrike">
                <a:solidFill>
                  <a:schemeClr val="dk1"/>
                </a:solidFill>
                <a:latin typeface="Calibri"/>
                <a:ea typeface="Calibri"/>
                <a:cs typeface="Calibri"/>
                <a:sym typeface="Calibri"/>
              </a:rPr>
              <a:t>2.	Raumsituation</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de-DE" sz="2000" u="none" cap="none" strike="noStrike">
                <a:solidFill>
                  <a:schemeClr val="dk1"/>
                </a:solidFill>
                <a:latin typeface="Calibri"/>
                <a:ea typeface="Calibri"/>
                <a:cs typeface="Calibri"/>
                <a:sym typeface="Calibri"/>
              </a:rPr>
              <a:t>Vorerst keine Aktivitäten notwendig. Mietvertrag bis 2028</a:t>
            </a:r>
            <a:endParaRPr b="0" i="0" sz="2000" u="none" cap="none" strike="noStrike">
              <a:solidFill>
                <a:schemeClr val="dk1"/>
              </a:solidFill>
              <a:latin typeface="Calibri"/>
              <a:ea typeface="Calibri"/>
              <a:cs typeface="Calibri"/>
              <a:sym typeface="Calibri"/>
            </a:endParaRPr>
          </a:p>
        </p:txBody>
      </p:sp>
      <p:sp>
        <p:nvSpPr>
          <p:cNvPr id="219" name="Google Shape;219;p20"/>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
        <p:nvSpPr>
          <p:cNvPr id="220" name="Google Shape;220;p20"/>
          <p:cNvSpPr txBox="1"/>
          <p:nvPr/>
        </p:nvSpPr>
        <p:spPr>
          <a:xfrm>
            <a:off x="338000" y="6265000"/>
            <a:ext cx="3000000" cy="588600"/>
          </a:xfrm>
          <a:prstGeom prst="rect">
            <a:avLst/>
          </a:prstGeom>
          <a:noFill/>
          <a:ln>
            <a:noFill/>
          </a:ln>
        </p:spPr>
        <p:txBody>
          <a:bodyPr anchorCtr="0" anchor="t" bIns="91425" lIns="91425" spcFirstLastPara="1" rIns="91425" wrap="square" tIns="91425">
            <a:spAutoFit/>
          </a:bodyPr>
          <a:lstStyle/>
          <a:p>
            <a:pPr indent="0" lvl="0" marL="12700" marR="0" rtl="0" algn="l">
              <a:lnSpc>
                <a:spcPct val="118750"/>
              </a:lnSpc>
              <a:spcBef>
                <a:spcPts val="0"/>
              </a:spcBef>
              <a:spcAft>
                <a:spcPts val="0"/>
              </a:spcAft>
              <a:buClr>
                <a:schemeClr val="dk1"/>
              </a:buClr>
              <a:buSzPts val="1400"/>
              <a:buFont typeface="Arial"/>
              <a:buNone/>
            </a:pPr>
            <a:r>
              <a:rPr b="0" i="0" lang="de-DE" sz="1200" u="none" cap="none" strike="noStrike">
                <a:solidFill>
                  <a:srgbClr val="585858"/>
                </a:solidFill>
                <a:latin typeface="Arial"/>
                <a:ea typeface="Arial"/>
                <a:cs typeface="Arial"/>
                <a:sym typeface="Arial"/>
              </a:rPr>
              <a:t>Bericht für die Mitglieder November 2024</a:t>
            </a:r>
            <a:endParaRPr b="0" i="0" sz="1200" u="none" cap="none" strike="noStrike">
              <a:solidFill>
                <a:srgbClr val="585858"/>
              </a:solidFill>
              <a:latin typeface="Arial"/>
              <a:ea typeface="Arial"/>
              <a:cs typeface="Arial"/>
              <a:sym typeface="Arial"/>
            </a:endParaRPr>
          </a:p>
          <a:p>
            <a:pPr indent="0" lvl="0" marL="12700" marR="0" rtl="0" algn="l">
              <a:lnSpc>
                <a:spcPct val="118750"/>
              </a:lnSpc>
              <a:spcBef>
                <a:spcPts val="0"/>
              </a:spcBef>
              <a:spcAft>
                <a:spcPts val="0"/>
              </a:spcAft>
              <a:buClr>
                <a:srgbClr val="000000"/>
              </a:buClr>
              <a:buSzPts val="1200"/>
              <a:buFont typeface="Arial"/>
              <a:buNone/>
            </a:pPr>
            <a:r>
              <a:t/>
            </a:r>
            <a:endParaRPr b="0" i="0" sz="1200" u="none" cap="none" strike="noStrike">
              <a:solidFill>
                <a:srgbClr val="888888"/>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24" name="Shape 224"/>
        <p:cNvGrpSpPr/>
        <p:nvPr/>
      </p:nvGrpSpPr>
      <p:grpSpPr>
        <a:xfrm>
          <a:off x="0" y="0"/>
          <a:ext cx="0" cy="0"/>
          <a:chOff x="0" y="0"/>
          <a:chExt cx="0" cy="0"/>
        </a:xfrm>
      </p:grpSpPr>
      <p:sp>
        <p:nvSpPr>
          <p:cNvPr id="225" name="Google Shape;225;p21"/>
          <p:cNvSpPr txBox="1"/>
          <p:nvPr>
            <p:ph type="title"/>
          </p:nvPr>
        </p:nvSpPr>
        <p:spPr>
          <a:xfrm>
            <a:off x="690168" y="2302002"/>
            <a:ext cx="4618500" cy="11211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SzPts val="1400"/>
              <a:buNone/>
            </a:pPr>
            <a:r>
              <a:rPr lang="de-DE"/>
              <a:t>Vielen Dank</a:t>
            </a:r>
            <a:endParaRPr/>
          </a:p>
          <a:p>
            <a:pPr indent="0" lvl="0" marL="12700" rtl="0" algn="l">
              <a:lnSpc>
                <a:spcPct val="100000"/>
              </a:lnSpc>
              <a:spcBef>
                <a:spcPts val="0"/>
              </a:spcBef>
              <a:spcAft>
                <a:spcPts val="0"/>
              </a:spcAft>
              <a:buSzPts val="1400"/>
              <a:buNone/>
            </a:pPr>
            <a:r>
              <a:rPr lang="de-DE"/>
              <a:t>für die Aufmerksamkeit!</a:t>
            </a:r>
            <a:endParaRPr/>
          </a:p>
        </p:txBody>
      </p:sp>
      <p:sp>
        <p:nvSpPr>
          <p:cNvPr id="226" name="Google Shape;226;p21"/>
          <p:cNvSpPr txBox="1"/>
          <p:nvPr>
            <p:ph idx="12" type="sldNum"/>
          </p:nvPr>
        </p:nvSpPr>
        <p:spPr>
          <a:xfrm>
            <a:off x="8214994" y="6446122"/>
            <a:ext cx="259800" cy="196200"/>
          </a:xfrm>
          <a:prstGeom prst="rect">
            <a:avLst/>
          </a:prstGeom>
          <a:noFill/>
          <a:ln>
            <a:noFill/>
          </a:ln>
        </p:spPr>
        <p:txBody>
          <a:bodyPr anchorCtr="0" anchor="t" bIns="0" lIns="0" spcFirstLastPara="1" rIns="0" wrap="square" tIns="0">
            <a:spAutoFit/>
          </a:bodyPr>
          <a:lstStyle/>
          <a:p>
            <a:pPr indent="0" lvl="0" marL="38100" rtl="0" algn="l">
              <a:lnSpc>
                <a:spcPct val="118750"/>
              </a:lnSpc>
              <a:spcBef>
                <a:spcPts val="0"/>
              </a:spcBef>
              <a:spcAft>
                <a:spcPts val="0"/>
              </a:spcAft>
              <a:buSzPts val="1200"/>
              <a:buNone/>
            </a:pPr>
            <a:fld id="{00000000-1234-1234-1234-123412341234}" type="slidenum">
              <a:rPr lang="de-DE"/>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2021-08-27T10:56:33Z</dcterms:created>
  <dc:creator>wirth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2020-12-08T00:00:00Z</vt:filetime>
  </property>
  <property fmtid="{D5CDD505-2E9C-101B-9397-08002B2CF9AE}" pid="3" name="Creator">
    <vt:lpwstr>Microsoft® PowerPoint® 2013</vt:lpwstr>
  </property>
  <property fmtid="{D5CDD505-2E9C-101B-9397-08002B2CF9AE}" pid="4" name="LastSaved">
    <vt:filetime>2021-08-27T00:00:00Z</vt:filetime>
  </property>
</Properties>
</file>